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2" r:id="rId2"/>
    <p:sldId id="304" r:id="rId3"/>
    <p:sldId id="647" r:id="rId4"/>
    <p:sldId id="648" r:id="rId5"/>
    <p:sldId id="333" r:id="rId6"/>
    <p:sldId id="359" r:id="rId7"/>
    <p:sldId id="306" r:id="rId8"/>
    <p:sldId id="587" r:id="rId9"/>
    <p:sldId id="588" r:id="rId10"/>
    <p:sldId id="619" r:id="rId11"/>
    <p:sldId id="589" r:id="rId12"/>
    <p:sldId id="618" r:id="rId13"/>
    <p:sldId id="590" r:id="rId14"/>
    <p:sldId id="547" r:id="rId15"/>
    <p:sldId id="365" r:id="rId16"/>
    <p:sldId id="620" r:id="rId17"/>
    <p:sldId id="592" r:id="rId18"/>
    <p:sldId id="593" r:id="rId19"/>
    <p:sldId id="594" r:id="rId20"/>
    <p:sldId id="595" r:id="rId21"/>
    <p:sldId id="596" r:id="rId22"/>
    <p:sldId id="597" r:id="rId23"/>
    <p:sldId id="598" r:id="rId24"/>
    <p:sldId id="591" r:id="rId25"/>
    <p:sldId id="614" r:id="rId26"/>
    <p:sldId id="62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4" autoAdjust="0"/>
    <p:restoredTop sz="80038" autoAdjust="0"/>
  </p:normalViewPr>
  <p:slideViewPr>
    <p:cSldViewPr>
      <p:cViewPr varScale="1">
        <p:scale>
          <a:sx n="54" d="100"/>
          <a:sy n="54" d="100"/>
        </p:scale>
        <p:origin x="1867"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9E0E9-ED6B-478D-A153-B38D6DB7DF13}" type="datetimeFigureOut">
              <a:rPr lang="en-US" smtClean="0"/>
              <a:pPr/>
              <a:t>8/19/2022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7A30A-D0FE-4E31-9E27-FDD5606E2656}" type="slidenum">
              <a:rPr lang="en-US" smtClean="0"/>
              <a:pPr/>
              <a:t>‹#›</a:t>
            </a:fld>
            <a:endParaRPr lang="en-US"/>
          </a:p>
        </p:txBody>
      </p:sp>
    </p:spTree>
    <p:extLst>
      <p:ext uri="{BB962C8B-B14F-4D97-AF65-F5344CB8AC3E}">
        <p14:creationId xmlns:p14="http://schemas.microsoft.com/office/powerpoint/2010/main" val="163565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dirty="0"/>
              <a:t>Mention this is why I asked about SE on the pre-test. Most people didn’t remember much about it, and that’s ok. Honestly, for an undergraduate class, we won’t need to use the SE that much, but note that a lot of the properties that we will explore come from its application. </a:t>
            </a:r>
          </a:p>
          <a:p>
            <a:pPr defTabSz="966612">
              <a:defRPr/>
            </a:pPr>
            <a:endParaRPr lang="en-GB" sz="1300" dirty="0"/>
          </a:p>
          <a:p>
            <a:pPr defTabSz="966612">
              <a:defRPr/>
            </a:pPr>
            <a:r>
              <a:rPr lang="en-GB" sz="1300" dirty="0"/>
              <a:t>In fact, condensed matter physics is a much better name, since many of the concepts relevant to solids are also applied to liquids, for example.</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a:t>
            </a:fld>
            <a:endParaRPr lang="en-US"/>
          </a:p>
        </p:txBody>
      </p:sp>
    </p:spTree>
    <p:extLst>
      <p:ext uri="{BB962C8B-B14F-4D97-AF65-F5344CB8AC3E}">
        <p14:creationId xmlns:p14="http://schemas.microsoft.com/office/powerpoint/2010/main" val="255075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surroundings</a:t>
            </a:r>
            <a:r>
              <a:rPr lang="en-US" baseline="0" dirty="0"/>
              <a:t> would not be identical. But, it doesn’t matter which you pick. You could even put the lattice points in between if you want. It makes no difference.</a:t>
            </a:r>
          </a:p>
          <a:p>
            <a:endParaRPr lang="en-US" baseline="0" dirty="0"/>
          </a:p>
          <a:p>
            <a:r>
              <a:rPr lang="en-US" baseline="0" dirty="0"/>
              <a:t>If plan to skip some of the upcoming slides (to 15), then should ask here how to define this 2D unit cell. (Obviously </a:t>
            </a:r>
            <a:r>
              <a:rPr lang="en-US" baseline="0"/>
              <a:t>a little more </a:t>
            </a:r>
            <a:r>
              <a:rPr lang="en-US" baseline="0" dirty="0"/>
              <a:t>complicated in 3D, but good practice.)</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12</a:t>
            </a:fld>
            <a:endParaRPr lang="en-US"/>
          </a:p>
        </p:txBody>
      </p:sp>
    </p:spTree>
    <p:extLst>
      <p:ext uri="{BB962C8B-B14F-4D97-AF65-F5344CB8AC3E}">
        <p14:creationId xmlns:p14="http://schemas.microsoft.com/office/powerpoint/2010/main" val="3059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silly here to highlight that a crystal structure is more than just the lattice. They are often confused. </a:t>
            </a:r>
          </a:p>
        </p:txBody>
      </p:sp>
      <p:sp>
        <p:nvSpPr>
          <p:cNvPr id="4" name="Slide Number Placeholder 3"/>
          <p:cNvSpPr>
            <a:spLocks noGrp="1"/>
          </p:cNvSpPr>
          <p:nvPr>
            <p:ph type="sldNum" sz="quarter" idx="10"/>
          </p:nvPr>
        </p:nvSpPr>
        <p:spPr/>
        <p:txBody>
          <a:bodyPr/>
          <a:lstStyle/>
          <a:p>
            <a:fld id="{CA07A30A-D0FE-4E31-9E27-FDD5606E2656}" type="slidenum">
              <a:rPr lang="en-US" smtClean="0"/>
              <a:pPr/>
              <a:t>13</a:t>
            </a:fld>
            <a:endParaRPr lang="en-US"/>
          </a:p>
        </p:txBody>
      </p:sp>
    </p:spTree>
    <p:extLst>
      <p:ext uri="{BB962C8B-B14F-4D97-AF65-F5344CB8AC3E}">
        <p14:creationId xmlns:p14="http://schemas.microsoft.com/office/powerpoint/2010/main" val="271442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14</a:t>
            </a:fld>
            <a:endParaRPr lang="en-US"/>
          </a:p>
        </p:txBody>
      </p:sp>
    </p:spTree>
    <p:extLst>
      <p:ext uri="{BB962C8B-B14F-4D97-AF65-F5344CB8AC3E}">
        <p14:creationId xmlns:p14="http://schemas.microsoft.com/office/powerpoint/2010/main" val="274788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what</a:t>
            </a:r>
            <a:r>
              <a:rPr lang="en-US" baseline="0" dirty="0"/>
              <a:t> the integers are for B before making them do others. </a:t>
            </a:r>
            <a:r>
              <a:rPr lang="en-US" baseline="0"/>
              <a:t>(1,0)</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15</a:t>
            </a:fld>
            <a:endParaRPr lang="en-US"/>
          </a:p>
        </p:txBody>
      </p:sp>
    </p:spTree>
    <p:extLst>
      <p:ext uri="{BB962C8B-B14F-4D97-AF65-F5344CB8AC3E}">
        <p14:creationId xmlns:p14="http://schemas.microsoft.com/office/powerpoint/2010/main" val="355949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what</a:t>
            </a:r>
            <a:r>
              <a:rPr lang="en-US" baseline="0" dirty="0"/>
              <a:t> the integers are for B before making them do others. </a:t>
            </a:r>
            <a:r>
              <a:rPr lang="en-US" baseline="0"/>
              <a:t>(1,0)</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16</a:t>
            </a:fld>
            <a:endParaRPr lang="en-US"/>
          </a:p>
        </p:txBody>
      </p:sp>
    </p:spTree>
    <p:extLst>
      <p:ext uri="{BB962C8B-B14F-4D97-AF65-F5344CB8AC3E}">
        <p14:creationId xmlns:p14="http://schemas.microsoft.com/office/powerpoint/2010/main" val="4072585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what</a:t>
            </a:r>
            <a:r>
              <a:rPr lang="en-US" baseline="0" dirty="0"/>
              <a:t> the integers are for B before making them do others.  B=(1,0)</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17</a:t>
            </a:fld>
            <a:endParaRPr lang="en-US"/>
          </a:p>
        </p:txBody>
      </p:sp>
    </p:spTree>
    <p:extLst>
      <p:ext uri="{BB962C8B-B14F-4D97-AF65-F5344CB8AC3E}">
        <p14:creationId xmlns:p14="http://schemas.microsoft.com/office/powerpoint/2010/main" val="204880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94F64D53-B667-4F44-93D0-3F7FB76D880E}" type="slidenum">
              <a:rPr lang="en-US" smtClean="0">
                <a:latin typeface="Arial" pitchFamily="34" charset="0"/>
              </a:rPr>
              <a:pPr/>
              <a:t>18</a:t>
            </a:fld>
            <a:endParaRPr lang="en-US">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dirty="0">
                <a:latin typeface="Arial" pitchFamily="34" charset="0"/>
              </a:rPr>
              <a:t>Purple</a:t>
            </a:r>
            <a:r>
              <a:rPr lang="en-US" baseline="0" dirty="0">
                <a:latin typeface="Arial" pitchFamily="34" charset="0"/>
              </a:rPr>
              <a:t> arrowed rectangle shows a counter example where the lattice vectors are shown not between lattice points. Remember you can always more vectors in space as long as the magnitude and direction stay fixed. </a:t>
            </a:r>
            <a:endParaRPr lang="tr-TR" dirty="0">
              <a:latin typeface="Arial" pitchFamily="34" charset="0"/>
            </a:endParaRPr>
          </a:p>
        </p:txBody>
      </p:sp>
    </p:spTree>
    <p:extLst>
      <p:ext uri="{BB962C8B-B14F-4D97-AF65-F5344CB8AC3E}">
        <p14:creationId xmlns:p14="http://schemas.microsoft.com/office/powerpoint/2010/main" val="335105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a:t>
            </a:r>
          </a:p>
        </p:txBody>
      </p:sp>
      <p:sp>
        <p:nvSpPr>
          <p:cNvPr id="4" name="Slide Number Placeholder 3"/>
          <p:cNvSpPr>
            <a:spLocks noGrp="1"/>
          </p:cNvSpPr>
          <p:nvPr>
            <p:ph type="sldNum" sz="quarter" idx="10"/>
          </p:nvPr>
        </p:nvSpPr>
        <p:spPr/>
        <p:txBody>
          <a:bodyPr/>
          <a:lstStyle/>
          <a:p>
            <a:fld id="{CA07A30A-D0FE-4E31-9E27-FDD5606E2656}" type="slidenum">
              <a:rPr lang="en-US" smtClean="0"/>
              <a:pPr/>
              <a:t>19</a:t>
            </a:fld>
            <a:endParaRPr lang="en-US"/>
          </a:p>
        </p:txBody>
      </p:sp>
    </p:spTree>
    <p:extLst>
      <p:ext uri="{BB962C8B-B14F-4D97-AF65-F5344CB8AC3E}">
        <p14:creationId xmlns:p14="http://schemas.microsoft.com/office/powerpoint/2010/main" val="999001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597DD586-AA58-46F9-A6C1-3135DDB04E6B}" type="slidenum">
              <a:rPr lang="en-US" smtClean="0">
                <a:latin typeface="Arial" pitchFamily="34" charset="0"/>
              </a:rPr>
              <a:pPr/>
              <a:t>24</a:t>
            </a:fld>
            <a:endParaRPr lang="en-US">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dirty="0">
                <a:latin typeface="Arial" pitchFamily="34" charset="0"/>
              </a:rPr>
              <a:t>While it is common to put the lattice</a:t>
            </a:r>
            <a:r>
              <a:rPr lang="en-US" baseline="0" dirty="0">
                <a:latin typeface="Arial" pitchFamily="34" charset="0"/>
              </a:rPr>
              <a:t> points at the position of an atom, it is not required and you will sometimes see the basis defined such that no atom is at (000). The diagram shows an example of such a definition.</a:t>
            </a:r>
            <a:endParaRPr lang="tr-TR" dirty="0">
              <a:latin typeface="Arial" pitchFamily="34" charset="0"/>
            </a:endParaRPr>
          </a:p>
        </p:txBody>
      </p:sp>
    </p:spTree>
    <p:extLst>
      <p:ext uri="{BB962C8B-B14F-4D97-AF65-F5344CB8AC3E}">
        <p14:creationId xmlns:p14="http://schemas.microsoft.com/office/powerpoint/2010/main" val="122167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simple cubic. Define Po at (0,0,0). Also write down lattice vectors. </a:t>
            </a:r>
          </a:p>
        </p:txBody>
      </p:sp>
      <p:sp>
        <p:nvSpPr>
          <p:cNvPr id="4" name="Slide Number Placeholder 3"/>
          <p:cNvSpPr>
            <a:spLocks noGrp="1"/>
          </p:cNvSpPr>
          <p:nvPr>
            <p:ph type="sldNum" sz="quarter" idx="10"/>
          </p:nvPr>
        </p:nvSpPr>
        <p:spPr/>
        <p:txBody>
          <a:bodyPr/>
          <a:lstStyle/>
          <a:p>
            <a:fld id="{CA07A30A-D0FE-4E31-9E27-FDD5606E2656}" type="slidenum">
              <a:rPr lang="en-US" smtClean="0"/>
              <a:pPr/>
              <a:t>25</a:t>
            </a:fld>
            <a:endParaRPr lang="en-US"/>
          </a:p>
        </p:txBody>
      </p:sp>
    </p:spTree>
    <p:extLst>
      <p:ext uri="{BB962C8B-B14F-4D97-AF65-F5344CB8AC3E}">
        <p14:creationId xmlns:p14="http://schemas.microsoft.com/office/powerpoint/2010/main" val="236253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good to mention here</a:t>
            </a:r>
            <a:r>
              <a:rPr lang="en-US" baseline="0" dirty="0"/>
              <a:t> </a:t>
            </a:r>
            <a:r>
              <a:rPr lang="en-US" dirty="0"/>
              <a:t>how this</a:t>
            </a:r>
            <a:r>
              <a:rPr lang="en-US" baseline="0" dirty="0"/>
              <a:t> fits in with the structure of the class. In class, we start with atoms, go to bonding, discuss crystal structure and finally get into how this affects the properties of materials. </a:t>
            </a:r>
          </a:p>
          <a:p>
            <a:endParaRPr lang="en-US" baseline="0" dirty="0"/>
          </a:p>
          <a:p>
            <a:r>
              <a:rPr lang="en-US" baseline="0" dirty="0"/>
              <a:t>There are graduate level text books that jump directly into metals versus insulators, but those books are pretty challenging at this level. You’ll get there!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a:t>
            </a:fld>
            <a:endParaRPr lang="en-US"/>
          </a:p>
        </p:txBody>
      </p:sp>
    </p:spTree>
    <p:extLst>
      <p:ext uri="{BB962C8B-B14F-4D97-AF65-F5344CB8AC3E}">
        <p14:creationId xmlns:p14="http://schemas.microsoft.com/office/powerpoint/2010/main" val="63230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 does almost nothing in a bipartisan fashion these days. The bill for veterans wasn’t even bipartisan!</a:t>
            </a:r>
          </a:p>
          <a:p>
            <a:endParaRPr lang="en-US" dirty="0"/>
          </a:p>
          <a:p>
            <a:r>
              <a:rPr lang="en-US" dirty="0"/>
              <a:t>And this is just semiconductors, solid state physics is also critical for another government priority (next slide)</a:t>
            </a:r>
          </a:p>
        </p:txBody>
      </p:sp>
      <p:sp>
        <p:nvSpPr>
          <p:cNvPr id="4" name="Slide Number Placeholder 3"/>
          <p:cNvSpPr>
            <a:spLocks noGrp="1"/>
          </p:cNvSpPr>
          <p:nvPr>
            <p:ph type="sldNum" sz="quarter" idx="5"/>
          </p:nvPr>
        </p:nvSpPr>
        <p:spPr/>
        <p:txBody>
          <a:bodyPr/>
          <a:lstStyle/>
          <a:p>
            <a:fld id="{CA07A30A-D0FE-4E31-9E27-FDD5606E2656}" type="slidenum">
              <a:rPr lang="en-US" smtClean="0"/>
              <a:pPr/>
              <a:t>3</a:t>
            </a:fld>
            <a:endParaRPr lang="en-US"/>
          </a:p>
        </p:txBody>
      </p:sp>
    </p:spTree>
    <p:extLst>
      <p:ext uri="{BB962C8B-B14F-4D97-AF65-F5344CB8AC3E}">
        <p14:creationId xmlns:p14="http://schemas.microsoft.com/office/powerpoint/2010/main" val="165906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64b in health care</a:t>
            </a:r>
          </a:p>
          <a:p>
            <a:r>
              <a:rPr lang="en-US" dirty="0"/>
              <a:t>124b in tax enforcement</a:t>
            </a:r>
          </a:p>
        </p:txBody>
      </p:sp>
      <p:sp>
        <p:nvSpPr>
          <p:cNvPr id="4" name="Slide Number Placeholder 3"/>
          <p:cNvSpPr>
            <a:spLocks noGrp="1"/>
          </p:cNvSpPr>
          <p:nvPr>
            <p:ph type="sldNum" sz="quarter" idx="5"/>
          </p:nvPr>
        </p:nvSpPr>
        <p:spPr/>
        <p:txBody>
          <a:bodyPr/>
          <a:lstStyle/>
          <a:p>
            <a:fld id="{CA07A30A-D0FE-4E31-9E27-FDD5606E2656}" type="slidenum">
              <a:rPr lang="en-US" smtClean="0"/>
              <a:pPr/>
              <a:t>4</a:t>
            </a:fld>
            <a:endParaRPr lang="en-US"/>
          </a:p>
        </p:txBody>
      </p:sp>
    </p:spTree>
    <p:extLst>
      <p:ext uri="{BB962C8B-B14F-4D97-AF65-F5344CB8AC3E}">
        <p14:creationId xmlns:p14="http://schemas.microsoft.com/office/powerpoint/2010/main" val="38223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the structure. Thus the structure of how atoms line up can have a significant impact on their properties. </a:t>
            </a:r>
          </a:p>
        </p:txBody>
      </p:sp>
      <p:sp>
        <p:nvSpPr>
          <p:cNvPr id="4" name="Slide Number Placeholder 3"/>
          <p:cNvSpPr>
            <a:spLocks noGrp="1"/>
          </p:cNvSpPr>
          <p:nvPr>
            <p:ph type="sldNum" sz="quarter" idx="10"/>
          </p:nvPr>
        </p:nvSpPr>
        <p:spPr/>
        <p:txBody>
          <a:bodyPr/>
          <a:lstStyle/>
          <a:p>
            <a:fld id="{D2A35C37-1988-46CF-80BE-8A049F49B909}" type="slidenum">
              <a:rPr lang="en-US" smtClean="0"/>
              <a:pPr/>
              <a:t>7</a:t>
            </a:fld>
            <a:endParaRPr lang="en-US"/>
          </a:p>
        </p:txBody>
      </p:sp>
    </p:spTree>
    <p:extLst>
      <p:ext uri="{BB962C8B-B14F-4D97-AF65-F5344CB8AC3E}">
        <p14:creationId xmlns:p14="http://schemas.microsoft.com/office/powerpoint/2010/main" val="390841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894C819-76E9-471D-BF8A-C376A06BE669}" type="slidenum">
              <a:rPr lang="en-US" smtClean="0">
                <a:latin typeface="Arial" pitchFamily="34" charset="0"/>
              </a:rPr>
              <a:pPr/>
              <a:t>8</a:t>
            </a:fld>
            <a:endParaRPr lang="en-US">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dirty="0">
                <a:latin typeface="Arial" pitchFamily="34" charset="0"/>
              </a:rPr>
              <a:t>Throwing the examples to the beginning</a:t>
            </a:r>
            <a:endParaRPr lang="tr-TR" dirty="0">
              <a:latin typeface="Arial" pitchFamily="34" charset="0"/>
            </a:endParaRPr>
          </a:p>
        </p:txBody>
      </p:sp>
    </p:spTree>
    <p:extLst>
      <p:ext uri="{BB962C8B-B14F-4D97-AF65-F5344CB8AC3E}">
        <p14:creationId xmlns:p14="http://schemas.microsoft.com/office/powerpoint/2010/main" val="65459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if crystal</a:t>
            </a:r>
            <a:r>
              <a:rPr lang="en-US" baseline="0" dirty="0"/>
              <a:t> not cubic but close, we treat as </a:t>
            </a:r>
            <a:r>
              <a:rPr lang="en-US" baseline="0" dirty="0" err="1"/>
              <a:t>pseudocubic</a:t>
            </a:r>
            <a:r>
              <a:rPr lang="en-US" baseline="0" dirty="0"/>
              <a:t> and use cubic distances.</a:t>
            </a:r>
          </a:p>
          <a:p>
            <a:r>
              <a:rPr lang="en-US" baseline="0" dirty="0"/>
              <a:t>Today is all about real space. Next time we move into reciprocal space. </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9</a:t>
            </a:fld>
            <a:endParaRPr lang="en-US"/>
          </a:p>
        </p:txBody>
      </p:sp>
    </p:spTree>
    <p:extLst>
      <p:ext uri="{BB962C8B-B14F-4D97-AF65-F5344CB8AC3E}">
        <p14:creationId xmlns:p14="http://schemas.microsoft.com/office/powerpoint/2010/main" val="289655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surroundings</a:t>
            </a:r>
            <a:r>
              <a:rPr lang="en-US" baseline="0" dirty="0"/>
              <a:t> would not be identical. But, it doesn’t matter which you pick. You could even put the lattice points in between if you want. It makes no difference.</a:t>
            </a:r>
          </a:p>
          <a:p>
            <a:endParaRPr lang="en-US" baseline="0" dirty="0"/>
          </a:p>
          <a:p>
            <a:r>
              <a:rPr lang="en-US" baseline="0" dirty="0"/>
              <a:t>If plan to skip some of the upcoming slides (to 15), then should ask here how to define this 2D unit cell. (Obviously </a:t>
            </a:r>
            <a:r>
              <a:rPr lang="en-US" baseline="0"/>
              <a:t>a little more </a:t>
            </a:r>
            <a:r>
              <a:rPr lang="en-US" baseline="0" dirty="0"/>
              <a:t>complicated in 3D, but good practice.)</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10</a:t>
            </a:fld>
            <a:endParaRPr lang="en-US"/>
          </a:p>
        </p:txBody>
      </p:sp>
    </p:spTree>
    <p:extLst>
      <p:ext uri="{BB962C8B-B14F-4D97-AF65-F5344CB8AC3E}">
        <p14:creationId xmlns:p14="http://schemas.microsoft.com/office/powerpoint/2010/main" val="158132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surroundings</a:t>
            </a:r>
            <a:r>
              <a:rPr lang="en-US" baseline="0" dirty="0"/>
              <a:t> would not be identical. But, it doesn’t matter which you pick. You could even put the lattice points in between if you want. It makes no difference.</a:t>
            </a:r>
          </a:p>
          <a:p>
            <a:endParaRPr lang="en-US" baseline="0" dirty="0"/>
          </a:p>
          <a:p>
            <a:r>
              <a:rPr lang="en-US" baseline="0" dirty="0"/>
              <a:t>If plan to skip some of the upcoming slides (to 15), then should ask here how to define this 2D unit cell. (Obviously </a:t>
            </a:r>
            <a:r>
              <a:rPr lang="en-US" baseline="0"/>
              <a:t>a little more </a:t>
            </a:r>
            <a:r>
              <a:rPr lang="en-US" baseline="0" dirty="0"/>
              <a:t>complicated in 3D, but good practice.)</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11</a:t>
            </a:fld>
            <a:endParaRPr lang="en-US"/>
          </a:p>
        </p:txBody>
      </p:sp>
    </p:spTree>
    <p:extLst>
      <p:ext uri="{BB962C8B-B14F-4D97-AF65-F5344CB8AC3E}">
        <p14:creationId xmlns:p14="http://schemas.microsoft.com/office/powerpoint/2010/main" val="27530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DFB03-CF7E-4DE4-BFAC-4071805FE4E1}"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31863" y="96838"/>
            <a:ext cx="7158037" cy="1412875"/>
          </a:xfrm>
        </p:spPr>
        <p:txBody>
          <a:bodyPr/>
          <a:lstStyle/>
          <a:p>
            <a:r>
              <a:rPr lang="tr-TR"/>
              <a:t>Asıl başlık stili için tıklatın</a:t>
            </a:r>
          </a:p>
        </p:txBody>
      </p:sp>
      <p:sp>
        <p:nvSpPr>
          <p:cNvPr id="3" name="2 Metin Yer Tutucusu"/>
          <p:cNvSpPr>
            <a:spLocks noGrp="1"/>
          </p:cNvSpPr>
          <p:nvPr>
            <p:ph type="body" sz="half" idx="1"/>
          </p:nvPr>
        </p:nvSpPr>
        <p:spPr>
          <a:xfrm>
            <a:off x="949325" y="1981200"/>
            <a:ext cx="3754438"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856163" y="1981200"/>
            <a:ext cx="3754437"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856163" y="4114800"/>
            <a:ext cx="3754437"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2CD338FD-5CA5-4195-B3FB-0D8F620DEC78}" type="slidenum">
              <a:rPr lang="en-US"/>
              <a:pPr>
                <a:defRPr/>
              </a:pPr>
              <a:t>‹#›</a:t>
            </a:fld>
            <a:endParaRPr lang="en-US"/>
          </a:p>
        </p:txBody>
      </p:sp>
    </p:spTree>
    <p:extLst>
      <p:ext uri="{BB962C8B-B14F-4D97-AF65-F5344CB8AC3E}">
        <p14:creationId xmlns:p14="http://schemas.microsoft.com/office/powerpoint/2010/main" val="2462494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31863" y="96838"/>
            <a:ext cx="7158037" cy="1412875"/>
          </a:xfrm>
        </p:spPr>
        <p:txBody>
          <a:bodyPr/>
          <a:lstStyle/>
          <a:p>
            <a:r>
              <a:rPr lang="tr-TR"/>
              <a:t>Asıl başlık stili için tıklatın</a:t>
            </a:r>
          </a:p>
        </p:txBody>
      </p:sp>
      <p:sp>
        <p:nvSpPr>
          <p:cNvPr id="3" name="2 Metin Yer Tutucusu"/>
          <p:cNvSpPr>
            <a:spLocks noGrp="1"/>
          </p:cNvSpPr>
          <p:nvPr>
            <p:ph type="body" sz="half" idx="1"/>
          </p:nvPr>
        </p:nvSpPr>
        <p:spPr>
          <a:xfrm>
            <a:off x="949325" y="1981200"/>
            <a:ext cx="3754438"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856163" y="1981200"/>
            <a:ext cx="3754437"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CC18575-C666-46EF-957C-CC29352211B4}" type="slidenum">
              <a:rPr lang="en-US"/>
              <a:pPr>
                <a:defRPr/>
              </a:pPr>
              <a:t>‹#›</a:t>
            </a:fld>
            <a:endParaRPr lang="en-US"/>
          </a:p>
        </p:txBody>
      </p:sp>
    </p:spTree>
    <p:extLst>
      <p:ext uri="{BB962C8B-B14F-4D97-AF65-F5344CB8AC3E}">
        <p14:creationId xmlns:p14="http://schemas.microsoft.com/office/powerpoint/2010/main" val="38837152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931863" y="96838"/>
            <a:ext cx="7158037" cy="1412875"/>
          </a:xfrm>
        </p:spPr>
        <p:txBody>
          <a:bodyPr/>
          <a:lstStyle/>
          <a:p>
            <a:r>
              <a:rPr lang="tr-TR"/>
              <a:t>Asıl başlık stili için tıklatın</a:t>
            </a:r>
          </a:p>
        </p:txBody>
      </p:sp>
      <p:sp>
        <p:nvSpPr>
          <p:cNvPr id="3" name="2 Metin Yer Tutucusu"/>
          <p:cNvSpPr>
            <a:spLocks noGrp="1"/>
          </p:cNvSpPr>
          <p:nvPr>
            <p:ph type="body" sz="half" idx="1"/>
          </p:nvPr>
        </p:nvSpPr>
        <p:spPr>
          <a:xfrm>
            <a:off x="949325" y="1981200"/>
            <a:ext cx="3754438"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4856163" y="1981200"/>
            <a:ext cx="3754437" cy="4114800"/>
          </a:xfrm>
        </p:spPr>
        <p:txBody>
          <a:bodyPr/>
          <a:lstStyle/>
          <a:p>
            <a:pPr lvl="0"/>
            <a:endParaRPr lang="tr-TR" noProof="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4168BB0-6AB7-4986-A87D-3F9B7DE1260E}" type="slidenum">
              <a:rPr lang="en-US"/>
              <a:pPr>
                <a:defRPr/>
              </a:pPr>
              <a:t>‹#›</a:t>
            </a:fld>
            <a:endParaRPr lang="en-US"/>
          </a:p>
        </p:txBody>
      </p:sp>
    </p:spTree>
    <p:extLst>
      <p:ext uri="{BB962C8B-B14F-4D97-AF65-F5344CB8AC3E}">
        <p14:creationId xmlns:p14="http://schemas.microsoft.com/office/powerpoint/2010/main" val="16393699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DFB03-CF7E-4DE4-BFAC-4071805FE4E1}"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DFB03-CF7E-4DE4-BFAC-4071805FE4E1}"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DFB03-CF7E-4DE4-BFAC-4071805FE4E1}" type="datetimeFigureOut">
              <a:rPr lang="en-US" smtClean="0"/>
              <a:pPr/>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DFB03-CF7E-4DE4-BFAC-4071805FE4E1}" type="datetimeFigureOut">
              <a:rPr lang="en-US" smtClean="0"/>
              <a:pPr/>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DFB03-CF7E-4DE4-BFAC-4071805FE4E1}" type="datetimeFigureOut">
              <a:rPr lang="en-US" smtClean="0"/>
              <a:pPr/>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DFB03-CF7E-4DE4-BFAC-4071805FE4E1}"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DFB03-CF7E-4DE4-BFAC-4071805FE4E1}"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DFB03-CF7E-4DE4-BFAC-4071805FE4E1}" type="datetimeFigureOut">
              <a:rPr lang="en-US" smtClean="0"/>
              <a:pPr/>
              <a:t>8/19/2022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9B2D1-DA0C-4987-A775-FD3F5D2A8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611188" y="1989138"/>
            <a:ext cx="7981949" cy="4114800"/>
          </a:xfrm>
        </p:spPr>
        <p:txBody>
          <a:bodyPr>
            <a:normAutofit/>
          </a:bodyPr>
          <a:lstStyle/>
          <a:p>
            <a:pPr algn="just" eaLnBrk="1" hangingPunct="1">
              <a:lnSpc>
                <a:spcPct val="90000"/>
              </a:lnSpc>
            </a:pPr>
            <a:r>
              <a:rPr lang="en-GB" sz="2800" dirty="0"/>
              <a:t>Solid state physics (SSP) explains the properties of solid materials which follow from Schrödinger’s equation for a collection of atomic nuclei and electrons interacting with electrostatic forces.</a:t>
            </a:r>
          </a:p>
          <a:p>
            <a:pPr algn="just" eaLnBrk="1" hangingPunct="1">
              <a:lnSpc>
                <a:spcPct val="90000"/>
              </a:lnSpc>
            </a:pPr>
            <a:endParaRPr lang="en-GB" sz="2800" dirty="0"/>
          </a:p>
          <a:p>
            <a:pPr algn="just"/>
            <a:r>
              <a:rPr lang="en-GB" sz="2800" dirty="0"/>
              <a:t>SSP, also known as </a:t>
            </a:r>
            <a:r>
              <a:rPr lang="en-GB" sz="2800" dirty="0">
                <a:solidFill>
                  <a:srgbClr val="A50021"/>
                </a:solidFill>
              </a:rPr>
              <a:t>condensed matter physics</a:t>
            </a:r>
            <a:r>
              <a:rPr lang="en-GB" sz="2800" dirty="0"/>
              <a:t>, is the study of the </a:t>
            </a:r>
            <a:r>
              <a:rPr lang="en-GB" sz="2800" dirty="0" err="1"/>
              <a:t>behavior</a:t>
            </a:r>
            <a:r>
              <a:rPr lang="en-GB" sz="2800" dirty="0"/>
              <a:t> of atoms when they are placed in close proximity to one another. Many of the </a:t>
            </a:r>
            <a:r>
              <a:rPr lang="en-GB" sz="2800"/>
              <a:t>concepts are relevant </a:t>
            </a:r>
            <a:r>
              <a:rPr lang="en-GB" sz="2800" dirty="0"/>
              <a:t>to liquids too.</a:t>
            </a:r>
          </a:p>
          <a:p>
            <a:pPr algn="just" eaLnBrk="1" hangingPunct="1">
              <a:lnSpc>
                <a:spcPct val="90000"/>
              </a:lnSpc>
            </a:pPr>
            <a:endParaRPr lang="en-GB" sz="2400" dirty="0"/>
          </a:p>
        </p:txBody>
      </p:sp>
      <p:sp>
        <p:nvSpPr>
          <p:cNvPr id="4" name="Rectangle 2"/>
          <p:cNvSpPr txBox="1">
            <a:spLocks noChangeArrowheads="1"/>
          </p:cNvSpPr>
          <p:nvPr/>
        </p:nvSpPr>
        <p:spPr>
          <a:xfrm>
            <a:off x="533400" y="96838"/>
            <a:ext cx="8059737" cy="14128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Verdana" pitchFamily="34" charset="0"/>
              </a:rPr>
              <a:t>What is solid state physics</a:t>
            </a:r>
            <a:r>
              <a:rPr lang="tr-TR" dirty="0">
                <a:latin typeface="Verdana" pitchFamily="34" charset="0"/>
              </a:rPr>
              <a:t>?</a:t>
            </a:r>
            <a:endParaRPr lang="en-GB" dirty="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type="body" idx="1"/>
          </p:nvPr>
        </p:nvSpPr>
        <p:spPr>
          <a:xfrm>
            <a:off x="111737" y="4952999"/>
            <a:ext cx="8991600" cy="1938867"/>
          </a:xfrm>
        </p:spPr>
        <p:txBody>
          <a:bodyPr>
            <a:noAutofit/>
          </a:bodyPr>
          <a:lstStyle/>
          <a:p>
            <a:pPr algn="just" eaLnBrk="1" hangingPunct="1"/>
            <a:r>
              <a:rPr lang="en-GB" dirty="0">
                <a:solidFill>
                  <a:srgbClr val="C00000"/>
                </a:solidFill>
              </a:rPr>
              <a:t>Crystal Lattice </a:t>
            </a:r>
            <a:r>
              <a:rPr lang="en-GB" dirty="0"/>
              <a:t>= an infinite array of points in space</a:t>
            </a:r>
          </a:p>
        </p:txBody>
      </p:sp>
      <p:pic>
        <p:nvPicPr>
          <p:cNvPr id="666626" name="Picture 2" descr="https://encrypted-tbn3.gstatic.com/images?q=tbn:ANd9GcTPamOb4hib2GsOdp3p2B_UKgkak0zcjUHMjQE4n-Bry4luXr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
            <a:ext cx="4800600" cy="473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851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type="body" idx="1"/>
          </p:nvPr>
        </p:nvSpPr>
        <p:spPr>
          <a:xfrm>
            <a:off x="111737" y="4952999"/>
            <a:ext cx="8991600" cy="1938867"/>
          </a:xfrm>
        </p:spPr>
        <p:txBody>
          <a:bodyPr>
            <a:noAutofit/>
          </a:bodyPr>
          <a:lstStyle/>
          <a:p>
            <a:pPr algn="just" eaLnBrk="1" hangingPunct="1"/>
            <a:r>
              <a:rPr lang="en-GB" dirty="0">
                <a:solidFill>
                  <a:srgbClr val="C00000"/>
                </a:solidFill>
              </a:rPr>
              <a:t>Crystal Lattice </a:t>
            </a:r>
            <a:r>
              <a:rPr lang="en-GB" dirty="0"/>
              <a:t>= an infinite array of points in space</a:t>
            </a:r>
          </a:p>
          <a:p>
            <a:pPr algn="just" eaLnBrk="1" hangingPunct="1"/>
            <a:r>
              <a:rPr lang="en-GB" dirty="0"/>
              <a:t>Each lattice point has identical surroundings.</a:t>
            </a:r>
          </a:p>
          <a:p>
            <a:pPr algn="just" eaLnBrk="1" hangingPunct="1"/>
            <a:r>
              <a:rPr lang="en-GB" dirty="0"/>
              <a:t>Arrays are arranged exactly in a periodic manner.</a:t>
            </a:r>
          </a:p>
        </p:txBody>
      </p:sp>
      <p:pic>
        <p:nvPicPr>
          <p:cNvPr id="666626" name="Picture 2" descr="https://encrypted-tbn3.gstatic.com/images?q=tbn:ANd9GcTPamOb4hib2GsOdp3p2B_UKgkak0zcjUHMjQE4n-Bry4luXr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
            <a:ext cx="4800600" cy="473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8901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type="body" idx="1"/>
          </p:nvPr>
        </p:nvSpPr>
        <p:spPr>
          <a:xfrm>
            <a:off x="111737" y="4952999"/>
            <a:ext cx="8991600" cy="1938867"/>
          </a:xfrm>
        </p:spPr>
        <p:txBody>
          <a:bodyPr>
            <a:noAutofit/>
          </a:bodyPr>
          <a:lstStyle/>
          <a:p>
            <a:pPr algn="just" eaLnBrk="1" hangingPunct="1"/>
            <a:r>
              <a:rPr lang="en-GB" dirty="0">
                <a:solidFill>
                  <a:srgbClr val="C00000"/>
                </a:solidFill>
              </a:rPr>
              <a:t>Crystal Lattice </a:t>
            </a:r>
            <a:r>
              <a:rPr lang="en-GB" dirty="0"/>
              <a:t>= an infinite array of points in space</a:t>
            </a:r>
          </a:p>
          <a:p>
            <a:pPr algn="just" eaLnBrk="1" hangingPunct="1"/>
            <a:r>
              <a:rPr lang="en-GB" dirty="0"/>
              <a:t>Each lattice point has identical surroundings.</a:t>
            </a:r>
          </a:p>
          <a:p>
            <a:pPr algn="just" eaLnBrk="1" hangingPunct="1"/>
            <a:r>
              <a:rPr lang="en-GB" dirty="0"/>
              <a:t>Arrays are arranged exactly in a periodic manner.</a:t>
            </a:r>
          </a:p>
        </p:txBody>
      </p:sp>
      <p:pic>
        <p:nvPicPr>
          <p:cNvPr id="666626" name="Picture 2" descr="https://encrypted-tbn3.gstatic.com/images?q=tbn:ANd9GcTPamOb4hib2GsOdp3p2B_UKgkak0zcjUHMjQE4n-Bry4luXr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
            <a:ext cx="4800600" cy="4736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18568" y="1905000"/>
            <a:ext cx="2514600" cy="2246769"/>
          </a:xfrm>
          <a:prstGeom prst="rect">
            <a:avLst/>
          </a:prstGeom>
          <a:noFill/>
        </p:spPr>
        <p:txBody>
          <a:bodyPr wrap="square" rtlCol="0">
            <a:spAutoFit/>
          </a:bodyPr>
          <a:lstStyle/>
          <a:p>
            <a:pPr algn="ctr"/>
            <a:r>
              <a:rPr lang="en-US" sz="2800" b="1" dirty="0">
                <a:solidFill>
                  <a:srgbClr val="FF0000"/>
                </a:solidFill>
              </a:rPr>
              <a:t>Could the centers of both Na and </a:t>
            </a:r>
            <a:r>
              <a:rPr lang="en-US" sz="2800" b="1" dirty="0" err="1">
                <a:solidFill>
                  <a:srgbClr val="FF0000"/>
                </a:solidFill>
              </a:rPr>
              <a:t>Cl</a:t>
            </a:r>
            <a:r>
              <a:rPr lang="en-US" sz="2800" b="1" dirty="0">
                <a:solidFill>
                  <a:srgbClr val="FF0000"/>
                </a:solidFill>
              </a:rPr>
              <a:t> be lattice points at the same time?</a:t>
            </a:r>
          </a:p>
        </p:txBody>
      </p:sp>
    </p:spTree>
    <p:extLst>
      <p:ext uri="{BB962C8B-B14F-4D97-AF65-F5344CB8AC3E}">
        <p14:creationId xmlns:p14="http://schemas.microsoft.com/office/powerpoint/2010/main" val="1111775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descr="basisillu"/>
          <p:cNvPicPr>
            <a:picLocks noGrp="1" noChangeAspect="1" noChangeArrowheads="1"/>
          </p:cNvPicPr>
          <p:nvPr>
            <p:ph idx="1"/>
          </p:nvPr>
        </p:nvPicPr>
        <p:blipFill>
          <a:blip r:embed="rId3"/>
          <a:srcRect/>
          <a:stretch>
            <a:fillRect/>
          </a:stretch>
        </p:blipFill>
        <p:spPr>
          <a:xfrm>
            <a:off x="1981200" y="2026077"/>
            <a:ext cx="5181600" cy="4679523"/>
          </a:xfrm>
          <a:noFill/>
        </p:spPr>
      </p:pic>
      <p:sp>
        <p:nvSpPr>
          <p:cNvPr id="5" name="Rectangle 5"/>
          <p:cNvSpPr>
            <a:spLocks noGrp="1" noChangeArrowheads="1"/>
          </p:cNvSpPr>
          <p:nvPr>
            <p:ph type="title"/>
          </p:nvPr>
        </p:nvSpPr>
        <p:spPr>
          <a:xfrm>
            <a:off x="228600" y="-76199"/>
            <a:ext cx="8745537" cy="1066800"/>
          </a:xfrm>
        </p:spPr>
        <p:txBody>
          <a:bodyPr/>
          <a:lstStyle/>
          <a:p>
            <a:pPr eaLnBrk="1" hangingPunct="1"/>
            <a:r>
              <a:rPr lang="en-GB" sz="3600" dirty="0">
                <a:latin typeface="Verdana" pitchFamily="34" charset="0"/>
              </a:rPr>
              <a:t>Crystal Structure =Lattice +Basis</a:t>
            </a:r>
          </a:p>
        </p:txBody>
      </p:sp>
      <p:sp>
        <p:nvSpPr>
          <p:cNvPr id="6" name="Rectangle 6"/>
          <p:cNvSpPr txBox="1">
            <a:spLocks noChangeArrowheads="1"/>
          </p:cNvSpPr>
          <p:nvPr/>
        </p:nvSpPr>
        <p:spPr>
          <a:xfrm>
            <a:off x="323850" y="990600"/>
            <a:ext cx="8424863" cy="1087437"/>
          </a:xfrm>
          <a:prstGeom prst="rect">
            <a:avLst/>
          </a:prstGeom>
        </p:spPr>
        <p:txBody>
          <a:bodyPr vert="horz" lIns="91440" tIns="45720" rIns="91440" bIns="45720" rtlCol="0">
            <a:normAutofit/>
          </a:bodyPr>
          <a:lstStyle/>
          <a:p>
            <a:pPr marR="0" lvl="0" algn="just" defTabSz="914400" rtl="0" eaLnBrk="1" fontAlgn="auto" latinLnBrk="0" hangingPunct="1">
              <a:lnSpc>
                <a:spcPct val="80000"/>
              </a:lnSpc>
              <a:spcBef>
                <a:spcPct val="20000"/>
              </a:spcBef>
              <a:spcAft>
                <a:spcPts val="0"/>
              </a:spcAft>
              <a:buClrTx/>
              <a:buSzTx/>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Crystal structure can be obtained by attaching atoms, groups of atoms or molecules, which are called the</a:t>
            </a:r>
            <a:r>
              <a:rPr kumimoji="0" lang="en-GB" sz="2400" b="0" i="0" u="none" strike="noStrike" kern="1200" cap="none" spc="0" normalizeH="0" noProof="0" dirty="0">
                <a:ln>
                  <a:noFill/>
                </a:ln>
                <a:solidFill>
                  <a:schemeClr val="tx1"/>
                </a:solidFill>
                <a:effectLst/>
                <a:uLnTx/>
                <a:uFillTx/>
                <a:latin typeface="+mn-lt"/>
                <a:ea typeface="+mn-ea"/>
                <a:cs typeface="+mn-cs"/>
              </a:rPr>
              <a:t> </a:t>
            </a:r>
            <a:r>
              <a:rPr kumimoji="0" lang="en-GB" sz="2400" b="0" i="0" u="none" strike="noStrike" kern="1200" cap="none" spc="0" normalizeH="0" baseline="0" noProof="0" dirty="0">
                <a:ln>
                  <a:noFill/>
                </a:ln>
                <a:solidFill>
                  <a:schemeClr val="tx1"/>
                </a:solidFill>
                <a:effectLst/>
                <a:uLnTx/>
                <a:uFillTx/>
                <a:latin typeface="+mn-lt"/>
                <a:ea typeface="+mn-ea"/>
                <a:cs typeface="+mn-cs"/>
              </a:rPr>
              <a:t>basis (AKA motif) to </a:t>
            </a:r>
            <a:r>
              <a:rPr kumimoji="0" lang="en-GB" sz="2400" b="0" i="0" u="none" strike="noStrike" kern="1200" cap="none" spc="0" normalizeH="0" noProof="0" dirty="0">
                <a:ln>
                  <a:noFill/>
                </a:ln>
                <a:solidFill>
                  <a:schemeClr val="tx1"/>
                </a:solidFill>
                <a:effectLst/>
                <a:uLnTx/>
                <a:uFillTx/>
                <a:latin typeface="+mn-lt"/>
                <a:ea typeface="+mn-ea"/>
                <a:cs typeface="+mn-cs"/>
              </a:rPr>
              <a:t>every </a:t>
            </a:r>
            <a:r>
              <a:rPr kumimoji="0" lang="en-GB" sz="2400" b="0" i="0" u="none" strike="noStrike" kern="1200" cap="none" spc="0" normalizeH="0" baseline="0" noProof="0" dirty="0">
                <a:ln>
                  <a:noFill/>
                </a:ln>
                <a:solidFill>
                  <a:schemeClr val="tx1"/>
                </a:solidFill>
                <a:effectLst/>
                <a:uLnTx/>
                <a:uFillTx/>
                <a:latin typeface="+mn-lt"/>
                <a:ea typeface="+mn-ea"/>
                <a:cs typeface="+mn-cs"/>
              </a:rPr>
              <a:t>lattice point.</a:t>
            </a:r>
          </a:p>
        </p:txBody>
      </p:sp>
      <p:sp>
        <p:nvSpPr>
          <p:cNvPr id="7" name="Rectangle 6"/>
          <p:cNvSpPr/>
          <p:nvPr/>
        </p:nvSpPr>
        <p:spPr>
          <a:xfrm>
            <a:off x="1981200" y="3962400"/>
            <a:ext cx="5410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5334000"/>
            <a:ext cx="5410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6488668"/>
            <a:ext cx="2803075" cy="369332"/>
          </a:xfrm>
          <a:prstGeom prst="rect">
            <a:avLst/>
          </a:prstGeom>
        </p:spPr>
        <p:txBody>
          <a:bodyPr wrap="none">
            <a:spAutoFit/>
          </a:bodyPr>
          <a:lstStyle/>
          <a:p>
            <a:r>
              <a:rPr lang="en-GB" dirty="0"/>
              <a:t>AKA means “also known as”</a:t>
            </a:r>
            <a:endParaRPr lang="en-US" dirty="0"/>
          </a:p>
        </p:txBody>
      </p:sp>
    </p:spTree>
    <p:extLst>
      <p:ext uri="{BB962C8B-B14F-4D97-AF65-F5344CB8AC3E}">
        <p14:creationId xmlns:p14="http://schemas.microsoft.com/office/powerpoint/2010/main" val="5170879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descr="basisillu"/>
          <p:cNvPicPr>
            <a:picLocks noGrp="1" noChangeAspect="1" noChangeArrowheads="1"/>
          </p:cNvPicPr>
          <p:nvPr>
            <p:ph idx="1"/>
          </p:nvPr>
        </p:nvPicPr>
        <p:blipFill>
          <a:blip r:embed="rId3"/>
          <a:srcRect/>
          <a:stretch>
            <a:fillRect/>
          </a:stretch>
        </p:blipFill>
        <p:spPr>
          <a:xfrm>
            <a:off x="1981200" y="2026077"/>
            <a:ext cx="5181600" cy="4679523"/>
          </a:xfrm>
          <a:noFill/>
        </p:spPr>
      </p:pic>
      <p:sp>
        <p:nvSpPr>
          <p:cNvPr id="5" name="Rectangle 5"/>
          <p:cNvSpPr>
            <a:spLocks noGrp="1" noChangeArrowheads="1"/>
          </p:cNvSpPr>
          <p:nvPr>
            <p:ph type="title"/>
          </p:nvPr>
        </p:nvSpPr>
        <p:spPr>
          <a:xfrm>
            <a:off x="228600" y="-76199"/>
            <a:ext cx="8745537" cy="1066800"/>
          </a:xfrm>
        </p:spPr>
        <p:txBody>
          <a:bodyPr/>
          <a:lstStyle/>
          <a:p>
            <a:pPr eaLnBrk="1" hangingPunct="1"/>
            <a:r>
              <a:rPr lang="en-GB" sz="3600" dirty="0">
                <a:latin typeface="Verdana" pitchFamily="34" charset="0"/>
              </a:rPr>
              <a:t>Crystal Structure =Lattice +Basis</a:t>
            </a:r>
          </a:p>
        </p:txBody>
      </p:sp>
      <p:sp>
        <p:nvSpPr>
          <p:cNvPr id="6" name="Rectangle 6"/>
          <p:cNvSpPr txBox="1">
            <a:spLocks noChangeArrowheads="1"/>
          </p:cNvSpPr>
          <p:nvPr/>
        </p:nvSpPr>
        <p:spPr>
          <a:xfrm>
            <a:off x="323850" y="990600"/>
            <a:ext cx="8424863" cy="1087437"/>
          </a:xfrm>
          <a:prstGeom prst="rect">
            <a:avLst/>
          </a:prstGeom>
        </p:spPr>
        <p:txBody>
          <a:bodyPr vert="horz" lIns="91440" tIns="45720" rIns="91440" bIns="45720" rtlCol="0">
            <a:normAutofit/>
          </a:bodyPr>
          <a:lstStyle/>
          <a:p>
            <a:pPr marR="0" lvl="0" algn="just" defTabSz="914400" rtl="0" eaLnBrk="1" fontAlgn="auto" latinLnBrk="0" hangingPunct="1">
              <a:lnSpc>
                <a:spcPct val="80000"/>
              </a:lnSpc>
              <a:spcBef>
                <a:spcPct val="20000"/>
              </a:spcBef>
              <a:spcAft>
                <a:spcPts val="0"/>
              </a:spcAft>
              <a:buClrTx/>
              <a:buSzTx/>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Crystal structure can be obtained by attaching atoms, groups of atoms or molecules, which are called the</a:t>
            </a:r>
            <a:r>
              <a:rPr kumimoji="0" lang="en-GB" sz="2400" b="0" i="0" u="none" strike="noStrike" kern="1200" cap="none" spc="0" normalizeH="0" noProof="0" dirty="0">
                <a:ln>
                  <a:noFill/>
                </a:ln>
                <a:solidFill>
                  <a:schemeClr val="tx1"/>
                </a:solidFill>
                <a:effectLst/>
                <a:uLnTx/>
                <a:uFillTx/>
                <a:latin typeface="+mn-lt"/>
                <a:ea typeface="+mn-ea"/>
                <a:cs typeface="+mn-cs"/>
              </a:rPr>
              <a:t> </a:t>
            </a:r>
            <a:r>
              <a:rPr kumimoji="0" lang="en-GB" sz="2400" b="0" i="0" u="none" strike="noStrike" kern="1200" cap="none" spc="0" normalizeH="0" baseline="0" noProof="0" dirty="0">
                <a:ln>
                  <a:noFill/>
                </a:ln>
                <a:solidFill>
                  <a:schemeClr val="tx1"/>
                </a:solidFill>
                <a:effectLst/>
                <a:uLnTx/>
                <a:uFillTx/>
                <a:latin typeface="+mn-lt"/>
                <a:ea typeface="+mn-ea"/>
                <a:cs typeface="+mn-cs"/>
              </a:rPr>
              <a:t>basis (AKA motif) to </a:t>
            </a:r>
            <a:r>
              <a:rPr kumimoji="0" lang="en-GB" sz="2400" b="0" i="0" u="none" strike="noStrike" kern="1200" cap="none" spc="0" normalizeH="0" noProof="0" dirty="0">
                <a:ln>
                  <a:noFill/>
                </a:ln>
                <a:solidFill>
                  <a:schemeClr val="tx1"/>
                </a:solidFill>
                <a:effectLst/>
                <a:uLnTx/>
                <a:uFillTx/>
                <a:latin typeface="+mn-lt"/>
                <a:ea typeface="+mn-ea"/>
                <a:cs typeface="+mn-cs"/>
              </a:rPr>
              <a:t>every </a:t>
            </a:r>
            <a:r>
              <a:rPr kumimoji="0" lang="en-GB" sz="2400" b="0" i="0" u="none" strike="noStrike" kern="1200" cap="none" spc="0" normalizeH="0" baseline="0" noProof="0" dirty="0">
                <a:ln>
                  <a:noFill/>
                </a:ln>
                <a:solidFill>
                  <a:schemeClr val="tx1"/>
                </a:solidFill>
                <a:effectLst/>
                <a:uLnTx/>
                <a:uFillTx/>
                <a:latin typeface="+mn-lt"/>
                <a:ea typeface="+mn-ea"/>
                <a:cs typeface="+mn-cs"/>
              </a:rPr>
              <a:t>lattice point.</a:t>
            </a:r>
          </a:p>
        </p:txBody>
      </p:sp>
      <p:sp>
        <p:nvSpPr>
          <p:cNvPr id="2" name="Rectangle 1"/>
          <p:cNvSpPr/>
          <p:nvPr/>
        </p:nvSpPr>
        <p:spPr>
          <a:xfrm>
            <a:off x="0" y="6488668"/>
            <a:ext cx="2803075" cy="369332"/>
          </a:xfrm>
          <a:prstGeom prst="rect">
            <a:avLst/>
          </a:prstGeom>
        </p:spPr>
        <p:txBody>
          <a:bodyPr wrap="none">
            <a:spAutoFit/>
          </a:bodyPr>
          <a:lstStyle/>
          <a:p>
            <a:r>
              <a:rPr lang="en-GB" dirty="0"/>
              <a:t>AKA means “also known as”</a:t>
            </a:r>
            <a:endParaRPr lang="en-US" dirty="0"/>
          </a:p>
        </p:txBody>
      </p:sp>
    </p:spTree>
    <p:extLst>
      <p:ext uri="{BB962C8B-B14F-4D97-AF65-F5344CB8AC3E}">
        <p14:creationId xmlns:p14="http://schemas.microsoft.com/office/powerpoint/2010/main" val="3351287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0" y="-24341"/>
            <a:ext cx="9144000" cy="1529489"/>
          </a:xfrm>
        </p:spPr>
        <p:txBody>
          <a:bodyPr>
            <a:normAutofit/>
          </a:bodyPr>
          <a:lstStyle/>
          <a:p>
            <a:pPr eaLnBrk="1" hangingPunct="1"/>
            <a:r>
              <a:rPr lang="en-US" sz="3000" dirty="0">
                <a:latin typeface="Verdana" pitchFamily="34" charset="0"/>
              </a:rPr>
              <a:t>Defining lattice points and unit cells</a:t>
            </a:r>
            <a:br>
              <a:rPr lang="en-US" sz="3000" dirty="0">
                <a:latin typeface="Verdana" pitchFamily="34" charset="0"/>
              </a:rPr>
            </a:br>
            <a:r>
              <a:rPr lang="en-US" sz="3000" dirty="0">
                <a:latin typeface="Verdana" pitchFamily="34" charset="0"/>
              </a:rPr>
              <a:t>(will help us better understand vectors)</a:t>
            </a:r>
            <a:endParaRPr lang="en-GB" sz="3000" dirty="0">
              <a:solidFill>
                <a:srgbClr val="FF0000"/>
              </a:solidFill>
              <a:latin typeface="Verdana" pitchFamily="34" charset="0"/>
            </a:endParaRPr>
          </a:p>
        </p:txBody>
      </p:sp>
      <p:graphicFrame>
        <p:nvGraphicFramePr>
          <p:cNvPr id="3074" name="Object 6" descr="kr2siec_b"/>
          <p:cNvGraphicFramePr>
            <a:graphicFrameLocks noGrp="1" noChangeAspect="1"/>
          </p:cNvGraphicFramePr>
          <p:nvPr>
            <p:ph sz="half" idx="2"/>
          </p:nvPr>
        </p:nvGraphicFramePr>
        <p:xfrm>
          <a:off x="0" y="1700213"/>
          <a:ext cx="3589338" cy="4105275"/>
        </p:xfrm>
        <a:graphic>
          <a:graphicData uri="http://schemas.openxmlformats.org/presentationml/2006/ole">
            <mc:AlternateContent xmlns:mc="http://schemas.openxmlformats.org/markup-compatibility/2006">
              <mc:Choice xmlns:v="urn:schemas-microsoft-com:vml" Requires="v">
                <p:oleObj name="Bitmap Image" r:id="rId3" imgW="2981160" imgH="3409920" progId="Paint.Picture">
                  <p:embed/>
                </p:oleObj>
              </mc:Choice>
              <mc:Fallback>
                <p:oleObj name="Bitmap Image" r:id="rId3" imgW="2981160" imgH="3409920" progId="Paint.Picture">
                  <p:embed/>
                  <p:pic>
                    <p:nvPicPr>
                      <p:cNvPr id="3074" name="Object 6" descr="kr2siec_b"/>
                      <p:cNvPicPr>
                        <a:picLocks noChangeAspect="1" noChangeArrowheads="1"/>
                      </p:cNvPicPr>
                      <p:nvPr/>
                    </p:nvPicPr>
                    <p:blipFill>
                      <a:blip r:embed="rId4">
                        <a:lum contrast="24000"/>
                      </a:blip>
                      <a:srcRect/>
                      <a:stretch>
                        <a:fillRect/>
                      </a:stretch>
                    </p:blipFill>
                    <p:spPr bwMode="auto">
                      <a:xfrm>
                        <a:off x="0" y="1700213"/>
                        <a:ext cx="3589338"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9"/>
          <p:cNvSpPr txBox="1">
            <a:spLocks noChangeArrowheads="1"/>
          </p:cNvSpPr>
          <p:nvPr/>
        </p:nvSpPr>
        <p:spPr bwMode="auto">
          <a:xfrm>
            <a:off x="2392363" y="2924175"/>
            <a:ext cx="303212" cy="304800"/>
          </a:xfrm>
          <a:prstGeom prst="rect">
            <a:avLst/>
          </a:prstGeom>
          <a:noFill/>
          <a:ln w="9525">
            <a:noFill/>
            <a:miter lim="800000"/>
            <a:headEnd/>
            <a:tailEnd/>
          </a:ln>
        </p:spPr>
        <p:txBody>
          <a:bodyPr wrap="none">
            <a:spAutoFit/>
          </a:bodyPr>
          <a:lstStyle/>
          <a:p>
            <a:r>
              <a:rPr lang="tr-TR" sz="1400">
                <a:latin typeface="Arial" pitchFamily="34" charset="0"/>
              </a:rPr>
              <a:t>P</a:t>
            </a:r>
            <a:endParaRPr lang="en-US" sz="1400">
              <a:latin typeface="Arial" pitchFamily="34" charset="0"/>
            </a:endParaRPr>
          </a:p>
        </p:txBody>
      </p:sp>
      <p:sp>
        <p:nvSpPr>
          <p:cNvPr id="7" name="Rectangle 6"/>
          <p:cNvSpPr/>
          <p:nvPr/>
        </p:nvSpPr>
        <p:spPr>
          <a:xfrm>
            <a:off x="304800" y="4038600"/>
            <a:ext cx="397866" cy="369332"/>
          </a:xfrm>
          <a:prstGeom prst="rect">
            <a:avLst/>
          </a:prstGeom>
          <a:solidFill>
            <a:schemeClr val="bg1"/>
          </a:solidFill>
        </p:spPr>
        <p:txBody>
          <a:bodyPr wrap="none">
            <a:spAutoFit/>
          </a:bodyPr>
          <a:lstStyle/>
          <a:p>
            <a:r>
              <a:rPr lang="en-US" b="1" i="1" dirty="0">
                <a:latin typeface="Arial" pitchFamily="34" charset="0"/>
              </a:rPr>
              <a:t>a</a:t>
            </a:r>
            <a:r>
              <a:rPr lang="en-US" i="1" baseline="-25000" dirty="0">
                <a:latin typeface="Arial" pitchFamily="34" charset="0"/>
              </a:rPr>
              <a:t>2</a:t>
            </a:r>
            <a:endParaRPr lang="en-US" dirty="0"/>
          </a:p>
        </p:txBody>
      </p:sp>
      <p:sp>
        <p:nvSpPr>
          <p:cNvPr id="8" name="Rectangle 7"/>
          <p:cNvSpPr/>
          <p:nvPr/>
        </p:nvSpPr>
        <p:spPr>
          <a:xfrm>
            <a:off x="639306" y="4632702"/>
            <a:ext cx="397866" cy="369332"/>
          </a:xfrm>
          <a:prstGeom prst="rect">
            <a:avLst/>
          </a:prstGeom>
          <a:solidFill>
            <a:schemeClr val="bg1"/>
          </a:solidFill>
        </p:spPr>
        <p:txBody>
          <a:bodyPr wrap="none">
            <a:spAutoFit/>
          </a:bodyPr>
          <a:lstStyle/>
          <a:p>
            <a:r>
              <a:rPr lang="en-US" b="1" i="1" dirty="0">
                <a:latin typeface="Arial" pitchFamily="34" charset="0"/>
              </a:rPr>
              <a:t>a</a:t>
            </a:r>
            <a:r>
              <a:rPr lang="en-US" b="1" i="1" baseline="-25000" dirty="0">
                <a:latin typeface="Arial" pitchFamily="34" charset="0"/>
              </a:rPr>
              <a:t>1</a:t>
            </a:r>
            <a:endParaRPr lang="en-US" dirty="0"/>
          </a:p>
        </p:txBody>
      </p:sp>
      <p:sp>
        <p:nvSpPr>
          <p:cNvPr id="9" name="Rectangle 8"/>
          <p:cNvSpPr/>
          <p:nvPr/>
        </p:nvSpPr>
        <p:spPr>
          <a:xfrm>
            <a:off x="259596" y="4602996"/>
            <a:ext cx="351378" cy="369332"/>
          </a:xfrm>
          <a:prstGeom prst="rect">
            <a:avLst/>
          </a:prstGeom>
          <a:noFill/>
        </p:spPr>
        <p:txBody>
          <a:bodyPr wrap="none">
            <a:spAutoFit/>
          </a:bodyPr>
          <a:lstStyle/>
          <a:p>
            <a:r>
              <a:rPr lang="en-US" b="1" i="1" dirty="0">
                <a:latin typeface="Arial" pitchFamily="34" charset="0"/>
              </a:rPr>
              <a:t>A</a:t>
            </a:r>
            <a:endParaRPr lang="en-US" dirty="0"/>
          </a:p>
        </p:txBody>
      </p:sp>
      <p:sp>
        <p:nvSpPr>
          <p:cNvPr id="2" name="Oval 1"/>
          <p:cNvSpPr/>
          <p:nvPr/>
        </p:nvSpPr>
        <p:spPr>
          <a:xfrm>
            <a:off x="914400" y="4419600"/>
            <a:ext cx="577230" cy="563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92666AF-33AC-4DA5-85EC-1CCD97115D3F}"/>
              </a:ext>
            </a:extLst>
          </p:cNvPr>
          <p:cNvSpPr txBox="1"/>
          <p:nvPr/>
        </p:nvSpPr>
        <p:spPr>
          <a:xfrm>
            <a:off x="3315675" y="5562600"/>
            <a:ext cx="4794420" cy="1200329"/>
          </a:xfrm>
          <a:prstGeom prst="rect">
            <a:avLst/>
          </a:prstGeom>
          <a:noFill/>
        </p:spPr>
        <p:txBody>
          <a:bodyPr wrap="square">
            <a:spAutoFit/>
          </a:bodyPr>
          <a:lstStyle/>
          <a:p>
            <a:r>
              <a:rPr lang="en-GB" sz="2400" dirty="0"/>
              <a:t>What are the lattice </a:t>
            </a:r>
            <a:r>
              <a:rPr lang="en-GB" sz="2400" b="1" dirty="0"/>
              <a:t>points</a:t>
            </a:r>
            <a:r>
              <a:rPr lang="en-GB" sz="2400" dirty="0"/>
              <a:t> (integers) for points D, F and P, where point A is the origin?</a:t>
            </a:r>
            <a:endParaRPr lang="en-US" sz="2400" dirty="0"/>
          </a:p>
        </p:txBody>
      </p:sp>
    </p:spTree>
    <p:extLst>
      <p:ext uri="{BB962C8B-B14F-4D97-AF65-F5344CB8AC3E}">
        <p14:creationId xmlns:p14="http://schemas.microsoft.com/office/powerpoint/2010/main" val="3503108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0" y="-24341"/>
            <a:ext cx="9144000" cy="1529489"/>
          </a:xfrm>
        </p:spPr>
        <p:txBody>
          <a:bodyPr>
            <a:normAutofit/>
          </a:bodyPr>
          <a:lstStyle/>
          <a:p>
            <a:pPr eaLnBrk="1" hangingPunct="1"/>
            <a:r>
              <a:rPr lang="en-US" sz="3000" dirty="0">
                <a:latin typeface="Verdana" pitchFamily="34" charset="0"/>
              </a:rPr>
              <a:t>Defining lattice points</a:t>
            </a:r>
            <a:br>
              <a:rPr lang="en-US" sz="3000" dirty="0">
                <a:latin typeface="Verdana" pitchFamily="34" charset="0"/>
              </a:rPr>
            </a:br>
            <a:r>
              <a:rPr lang="en-US" sz="3000" dirty="0">
                <a:latin typeface="Verdana" pitchFamily="34" charset="0"/>
              </a:rPr>
              <a:t>(will us better understand vectors)</a:t>
            </a:r>
            <a:endParaRPr lang="en-GB" sz="3000" dirty="0">
              <a:solidFill>
                <a:srgbClr val="FF0000"/>
              </a:solidFill>
              <a:latin typeface="Verdana" pitchFamily="34" charset="0"/>
            </a:endParaRPr>
          </a:p>
        </p:txBody>
      </p:sp>
      <p:graphicFrame>
        <p:nvGraphicFramePr>
          <p:cNvPr id="3074" name="Object 6" descr="kr2siec_b"/>
          <p:cNvGraphicFramePr>
            <a:graphicFrameLocks noGrp="1" noChangeAspect="1"/>
          </p:cNvGraphicFramePr>
          <p:nvPr>
            <p:ph sz="half" idx="2"/>
          </p:nvPr>
        </p:nvGraphicFramePr>
        <p:xfrm>
          <a:off x="0" y="1700213"/>
          <a:ext cx="3589338" cy="4105275"/>
        </p:xfrm>
        <a:graphic>
          <a:graphicData uri="http://schemas.openxmlformats.org/presentationml/2006/ole">
            <mc:AlternateContent xmlns:mc="http://schemas.openxmlformats.org/markup-compatibility/2006">
              <mc:Choice xmlns:v="urn:schemas-microsoft-com:vml" Requires="v">
                <p:oleObj name="Bitmap Image" r:id="rId3" imgW="2981160" imgH="3409920" progId="Paint.Picture">
                  <p:embed/>
                </p:oleObj>
              </mc:Choice>
              <mc:Fallback>
                <p:oleObj name="Bitmap Image" r:id="rId3" imgW="2981160" imgH="3409920" progId="Paint.Picture">
                  <p:embed/>
                  <p:pic>
                    <p:nvPicPr>
                      <p:cNvPr id="3074" name="Object 6" descr="kr2siec_b"/>
                      <p:cNvPicPr>
                        <a:picLocks noChangeAspect="1" noChangeArrowheads="1"/>
                      </p:cNvPicPr>
                      <p:nvPr/>
                    </p:nvPicPr>
                    <p:blipFill>
                      <a:blip r:embed="rId4">
                        <a:lum contrast="24000"/>
                      </a:blip>
                      <a:srcRect/>
                      <a:stretch>
                        <a:fillRect/>
                      </a:stretch>
                    </p:blipFill>
                    <p:spPr bwMode="auto">
                      <a:xfrm>
                        <a:off x="0" y="1700213"/>
                        <a:ext cx="3589338"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9"/>
          <p:cNvSpPr txBox="1">
            <a:spLocks noChangeArrowheads="1"/>
          </p:cNvSpPr>
          <p:nvPr/>
        </p:nvSpPr>
        <p:spPr bwMode="auto">
          <a:xfrm>
            <a:off x="2392363" y="2924175"/>
            <a:ext cx="303212" cy="304800"/>
          </a:xfrm>
          <a:prstGeom prst="rect">
            <a:avLst/>
          </a:prstGeom>
          <a:noFill/>
          <a:ln w="9525">
            <a:noFill/>
            <a:miter lim="800000"/>
            <a:headEnd/>
            <a:tailEnd/>
          </a:ln>
        </p:spPr>
        <p:txBody>
          <a:bodyPr wrap="none">
            <a:spAutoFit/>
          </a:bodyPr>
          <a:lstStyle/>
          <a:p>
            <a:r>
              <a:rPr lang="tr-TR" sz="1400">
                <a:latin typeface="Arial" pitchFamily="34" charset="0"/>
              </a:rPr>
              <a:t>P</a:t>
            </a:r>
            <a:endParaRPr lang="en-US" sz="1400">
              <a:latin typeface="Arial" pitchFamily="34" charset="0"/>
            </a:endParaRPr>
          </a:p>
        </p:txBody>
      </p:sp>
      <p:sp>
        <p:nvSpPr>
          <p:cNvPr id="3080" name="Rectangle 10"/>
          <p:cNvSpPr>
            <a:spLocks noChangeArrowheads="1"/>
          </p:cNvSpPr>
          <p:nvPr/>
        </p:nvSpPr>
        <p:spPr bwMode="auto">
          <a:xfrm>
            <a:off x="228600" y="5643872"/>
            <a:ext cx="2858475" cy="1366528"/>
          </a:xfrm>
          <a:prstGeom prst="rect">
            <a:avLst/>
          </a:prstGeom>
          <a:noFill/>
          <a:ln w="9525">
            <a:noFill/>
            <a:miter lim="800000"/>
            <a:headEnd/>
            <a:tailEnd/>
          </a:ln>
        </p:spPr>
        <p:txBody>
          <a:bodyPr wrap="none">
            <a:spAutoFit/>
          </a:bodyPr>
          <a:lstStyle/>
          <a:p>
            <a:pPr>
              <a:spcBef>
                <a:spcPct val="20000"/>
              </a:spcBef>
              <a:buClr>
                <a:schemeClr val="accent1"/>
              </a:buClr>
              <a:buSzPct val="70000"/>
              <a:buFont typeface="Wingdings" pitchFamily="2" charset="2"/>
              <a:buNone/>
            </a:pPr>
            <a:r>
              <a:rPr lang="en-US" dirty="0">
                <a:latin typeface="Arial" pitchFamily="34" charset="0"/>
              </a:rPr>
              <a:t>Point D (n1, n2) = (</a:t>
            </a:r>
            <a:r>
              <a:rPr lang="tr-TR" dirty="0">
                <a:latin typeface="Arial" pitchFamily="34" charset="0"/>
              </a:rPr>
              <a:t>0</a:t>
            </a:r>
            <a:r>
              <a:rPr lang="en-US" dirty="0">
                <a:latin typeface="Arial" pitchFamily="34" charset="0"/>
              </a:rPr>
              <a:t>,2)</a:t>
            </a:r>
            <a:r>
              <a:rPr lang="tr-TR" dirty="0">
                <a:latin typeface="Arial" pitchFamily="34" charset="0"/>
              </a:rPr>
              <a:t>     </a:t>
            </a:r>
          </a:p>
          <a:p>
            <a:pPr>
              <a:spcBef>
                <a:spcPct val="20000"/>
              </a:spcBef>
              <a:buClr>
                <a:schemeClr val="accent1"/>
              </a:buClr>
              <a:buSzPct val="70000"/>
              <a:buFont typeface="Wingdings" pitchFamily="2" charset="2"/>
              <a:buNone/>
            </a:pPr>
            <a:r>
              <a:rPr lang="en-US" dirty="0">
                <a:latin typeface="Arial" pitchFamily="34" charset="0"/>
              </a:rPr>
              <a:t>Point F (n1, n2) = (0,-1)</a:t>
            </a:r>
          </a:p>
          <a:p>
            <a:pPr>
              <a:spcBef>
                <a:spcPct val="20000"/>
              </a:spcBef>
              <a:buClr>
                <a:schemeClr val="accent1"/>
              </a:buClr>
              <a:buSzPct val="70000"/>
            </a:pPr>
            <a:r>
              <a:rPr lang="en-US" dirty="0">
                <a:latin typeface="Arial" pitchFamily="34" charset="0"/>
              </a:rPr>
              <a:t>Point P (n1, n2) = (3,2)</a:t>
            </a:r>
          </a:p>
          <a:p>
            <a:pPr>
              <a:spcBef>
                <a:spcPct val="20000"/>
              </a:spcBef>
              <a:buClr>
                <a:schemeClr val="accent1"/>
              </a:buClr>
              <a:buSzPct val="70000"/>
              <a:buFont typeface="Wingdings" pitchFamily="2" charset="2"/>
              <a:buNone/>
            </a:pPr>
            <a:endParaRPr lang="en-US" dirty="0">
              <a:latin typeface="Arial" pitchFamily="34" charset="0"/>
            </a:endParaRPr>
          </a:p>
        </p:txBody>
      </p:sp>
      <p:sp>
        <p:nvSpPr>
          <p:cNvPr id="7" name="Rectangle 6"/>
          <p:cNvSpPr/>
          <p:nvPr/>
        </p:nvSpPr>
        <p:spPr>
          <a:xfrm>
            <a:off x="304800" y="4038600"/>
            <a:ext cx="397866" cy="369332"/>
          </a:xfrm>
          <a:prstGeom prst="rect">
            <a:avLst/>
          </a:prstGeom>
          <a:solidFill>
            <a:schemeClr val="bg1"/>
          </a:solidFill>
        </p:spPr>
        <p:txBody>
          <a:bodyPr wrap="none">
            <a:spAutoFit/>
          </a:bodyPr>
          <a:lstStyle/>
          <a:p>
            <a:r>
              <a:rPr lang="en-US" b="1" i="1" dirty="0">
                <a:latin typeface="Arial" pitchFamily="34" charset="0"/>
              </a:rPr>
              <a:t>a</a:t>
            </a:r>
            <a:r>
              <a:rPr lang="en-US" i="1" baseline="-25000" dirty="0">
                <a:latin typeface="Arial" pitchFamily="34" charset="0"/>
              </a:rPr>
              <a:t>2</a:t>
            </a:r>
            <a:endParaRPr lang="en-US" dirty="0"/>
          </a:p>
        </p:txBody>
      </p:sp>
      <p:sp>
        <p:nvSpPr>
          <p:cNvPr id="8" name="Rectangle 7"/>
          <p:cNvSpPr/>
          <p:nvPr/>
        </p:nvSpPr>
        <p:spPr>
          <a:xfrm>
            <a:off x="639306" y="4632702"/>
            <a:ext cx="397866" cy="369332"/>
          </a:xfrm>
          <a:prstGeom prst="rect">
            <a:avLst/>
          </a:prstGeom>
          <a:solidFill>
            <a:schemeClr val="bg1"/>
          </a:solidFill>
        </p:spPr>
        <p:txBody>
          <a:bodyPr wrap="none">
            <a:spAutoFit/>
          </a:bodyPr>
          <a:lstStyle/>
          <a:p>
            <a:r>
              <a:rPr lang="en-US" b="1" i="1" dirty="0">
                <a:latin typeface="Arial" pitchFamily="34" charset="0"/>
              </a:rPr>
              <a:t>a</a:t>
            </a:r>
            <a:r>
              <a:rPr lang="en-US" b="1" i="1" baseline="-25000" dirty="0">
                <a:latin typeface="Arial" pitchFamily="34" charset="0"/>
              </a:rPr>
              <a:t>1</a:t>
            </a:r>
            <a:endParaRPr lang="en-US" dirty="0"/>
          </a:p>
        </p:txBody>
      </p:sp>
      <p:sp>
        <p:nvSpPr>
          <p:cNvPr id="9" name="Rectangle 8"/>
          <p:cNvSpPr/>
          <p:nvPr/>
        </p:nvSpPr>
        <p:spPr>
          <a:xfrm>
            <a:off x="259596" y="4602996"/>
            <a:ext cx="351378" cy="369332"/>
          </a:xfrm>
          <a:prstGeom prst="rect">
            <a:avLst/>
          </a:prstGeom>
          <a:noFill/>
        </p:spPr>
        <p:txBody>
          <a:bodyPr wrap="none">
            <a:spAutoFit/>
          </a:bodyPr>
          <a:lstStyle/>
          <a:p>
            <a:r>
              <a:rPr lang="en-US" b="1" i="1" dirty="0">
                <a:latin typeface="Arial" pitchFamily="34" charset="0"/>
              </a:rPr>
              <a:t>A</a:t>
            </a:r>
            <a:endParaRPr lang="en-US" dirty="0"/>
          </a:p>
        </p:txBody>
      </p:sp>
      <p:sp>
        <p:nvSpPr>
          <p:cNvPr id="2" name="Oval 1"/>
          <p:cNvSpPr/>
          <p:nvPr/>
        </p:nvSpPr>
        <p:spPr>
          <a:xfrm>
            <a:off x="914400" y="4419600"/>
            <a:ext cx="577230" cy="563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92666AF-33AC-4DA5-85EC-1CCD97115D3F}"/>
              </a:ext>
            </a:extLst>
          </p:cNvPr>
          <p:cNvSpPr txBox="1"/>
          <p:nvPr/>
        </p:nvSpPr>
        <p:spPr>
          <a:xfrm>
            <a:off x="3315675" y="5562600"/>
            <a:ext cx="4794420" cy="1200329"/>
          </a:xfrm>
          <a:prstGeom prst="rect">
            <a:avLst/>
          </a:prstGeom>
          <a:noFill/>
        </p:spPr>
        <p:txBody>
          <a:bodyPr wrap="square">
            <a:spAutoFit/>
          </a:bodyPr>
          <a:lstStyle/>
          <a:p>
            <a:r>
              <a:rPr lang="en-GB" sz="2400" dirty="0"/>
              <a:t>What are the lattice </a:t>
            </a:r>
            <a:r>
              <a:rPr lang="en-GB" sz="2400" b="1" dirty="0"/>
              <a:t>points</a:t>
            </a:r>
            <a:r>
              <a:rPr lang="en-GB" sz="2400" dirty="0"/>
              <a:t> (integers) for points D, F and P, where point A is the origin?</a:t>
            </a:r>
            <a:endParaRPr lang="en-US" sz="2400" dirty="0"/>
          </a:p>
        </p:txBody>
      </p:sp>
    </p:spTree>
    <p:extLst>
      <p:ext uri="{BB962C8B-B14F-4D97-AF65-F5344CB8AC3E}">
        <p14:creationId xmlns:p14="http://schemas.microsoft.com/office/powerpoint/2010/main" val="17232516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0" y="-24340"/>
            <a:ext cx="9144000" cy="1082716"/>
          </a:xfrm>
        </p:spPr>
        <p:txBody>
          <a:bodyPr>
            <a:normAutofit/>
          </a:bodyPr>
          <a:lstStyle/>
          <a:p>
            <a:pPr eaLnBrk="1" hangingPunct="1"/>
            <a:r>
              <a:rPr lang="en-US" sz="3000" dirty="0">
                <a:latin typeface="Verdana" pitchFamily="34" charset="0"/>
              </a:rPr>
              <a:t>Defining a lattice means writing </a:t>
            </a:r>
            <a:r>
              <a:rPr lang="en-US" sz="3000" dirty="0">
                <a:solidFill>
                  <a:srgbClr val="FF0000"/>
                </a:solidFill>
                <a:latin typeface="Verdana" pitchFamily="34" charset="0"/>
              </a:rPr>
              <a:t>lattice vectors</a:t>
            </a:r>
            <a:endParaRPr lang="en-GB" sz="3000" dirty="0">
              <a:solidFill>
                <a:srgbClr val="FF0000"/>
              </a:solidFill>
              <a:latin typeface="Verdana" pitchFamily="34" charset="0"/>
            </a:endParaRPr>
          </a:p>
        </p:txBody>
      </p:sp>
      <p:graphicFrame>
        <p:nvGraphicFramePr>
          <p:cNvPr id="3074" name="Object 6" descr="kr2siec_b"/>
          <p:cNvGraphicFramePr>
            <a:graphicFrameLocks noGrp="1" noChangeAspect="1"/>
          </p:cNvGraphicFramePr>
          <p:nvPr>
            <p:ph sz="half" idx="2"/>
          </p:nvPr>
        </p:nvGraphicFramePr>
        <p:xfrm>
          <a:off x="0" y="1700213"/>
          <a:ext cx="3589338" cy="4105275"/>
        </p:xfrm>
        <a:graphic>
          <a:graphicData uri="http://schemas.openxmlformats.org/presentationml/2006/ole">
            <mc:AlternateContent xmlns:mc="http://schemas.openxmlformats.org/markup-compatibility/2006">
              <mc:Choice xmlns:v="urn:schemas-microsoft-com:vml" Requires="v">
                <p:oleObj name="Bitmap Image" r:id="rId3" imgW="2981160" imgH="3409920" progId="Paint.Picture">
                  <p:embed/>
                </p:oleObj>
              </mc:Choice>
              <mc:Fallback>
                <p:oleObj name="Bitmap Image" r:id="rId3" imgW="2981160" imgH="3409920" progId="Paint.Picture">
                  <p:embed/>
                  <p:pic>
                    <p:nvPicPr>
                      <p:cNvPr id="0" name=""/>
                      <p:cNvPicPr>
                        <a:picLocks noChangeAspect="1" noChangeArrowheads="1"/>
                      </p:cNvPicPr>
                      <p:nvPr/>
                    </p:nvPicPr>
                    <p:blipFill>
                      <a:blip r:embed="rId4">
                        <a:lum contrast="24000"/>
                      </a:blip>
                      <a:srcRect/>
                      <a:stretch>
                        <a:fillRect/>
                      </a:stretch>
                    </p:blipFill>
                    <p:spPr bwMode="auto">
                      <a:xfrm>
                        <a:off x="0" y="1700213"/>
                        <a:ext cx="3589338"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7"/>
          <p:cNvSpPr>
            <a:spLocks noGrp="1" noChangeArrowheads="1"/>
          </p:cNvSpPr>
          <p:nvPr>
            <p:ph type="body" sz="half" idx="1"/>
          </p:nvPr>
        </p:nvSpPr>
        <p:spPr>
          <a:xfrm>
            <a:off x="2916238" y="1729919"/>
            <a:ext cx="5832475" cy="4899481"/>
          </a:xfrm>
        </p:spPr>
        <p:txBody>
          <a:bodyPr>
            <a:normAutofit/>
          </a:bodyPr>
          <a:lstStyle/>
          <a:p>
            <a:pPr algn="just" eaLnBrk="1" hangingPunct="1">
              <a:lnSpc>
                <a:spcPct val="80000"/>
              </a:lnSpc>
              <a:buFont typeface="Wingdings" pitchFamily="2" charset="2"/>
              <a:buNone/>
            </a:pPr>
            <a:r>
              <a:rPr lang="en-GB" sz="2400" dirty="0"/>
              <a:t>	A </a:t>
            </a:r>
            <a:r>
              <a:rPr lang="en-GB" sz="2400" b="1" dirty="0" err="1"/>
              <a:t>Bravais</a:t>
            </a:r>
            <a:r>
              <a:rPr lang="en-GB" sz="2400" b="1" dirty="0"/>
              <a:t> lattice </a:t>
            </a:r>
            <a:r>
              <a:rPr lang="en-GB" sz="2400" dirty="0"/>
              <a:t>is a set of points such that a translation from any point </a:t>
            </a:r>
            <a:r>
              <a:rPr lang="en-GB" sz="2400" i="1" dirty="0"/>
              <a:t> </a:t>
            </a:r>
            <a:r>
              <a:rPr lang="en-GB" sz="2400" dirty="0"/>
              <a:t>in the lattice by a vector;</a:t>
            </a:r>
          </a:p>
          <a:p>
            <a:pPr algn="just" eaLnBrk="1" hangingPunct="1">
              <a:lnSpc>
                <a:spcPct val="80000"/>
              </a:lnSpc>
              <a:buFont typeface="Wingdings" pitchFamily="2" charset="2"/>
              <a:buNone/>
            </a:pPr>
            <a:endParaRPr lang="en-GB" sz="2400" dirty="0"/>
          </a:p>
          <a:p>
            <a:pPr algn="just" eaLnBrk="1" hangingPunct="1">
              <a:lnSpc>
                <a:spcPct val="80000"/>
              </a:lnSpc>
              <a:buFont typeface="Wingdings" pitchFamily="2" charset="2"/>
              <a:buNone/>
            </a:pPr>
            <a:r>
              <a:rPr lang="en-GB" dirty="0"/>
              <a:t>                      </a:t>
            </a:r>
            <a:r>
              <a:rPr lang="en-GB" b="1" dirty="0"/>
              <a:t>R</a:t>
            </a:r>
            <a:r>
              <a:rPr lang="en-GB" dirty="0"/>
              <a:t> = u</a:t>
            </a:r>
            <a:r>
              <a:rPr lang="en-GB" baseline="-25000" dirty="0"/>
              <a:t>1</a:t>
            </a:r>
            <a:r>
              <a:rPr lang="en-GB" dirty="0"/>
              <a:t> </a:t>
            </a:r>
            <a:r>
              <a:rPr lang="en-GB" b="1" dirty="0"/>
              <a:t>a</a:t>
            </a:r>
            <a:r>
              <a:rPr lang="en-GB" b="1" baseline="-25000" dirty="0"/>
              <a:t>1</a:t>
            </a:r>
            <a:r>
              <a:rPr lang="en-GB" dirty="0"/>
              <a:t> + u</a:t>
            </a:r>
            <a:r>
              <a:rPr lang="en-GB" baseline="-25000" dirty="0"/>
              <a:t>2</a:t>
            </a:r>
            <a:r>
              <a:rPr lang="en-GB" dirty="0"/>
              <a:t> </a:t>
            </a:r>
            <a:r>
              <a:rPr lang="en-GB" b="1" dirty="0"/>
              <a:t>a</a:t>
            </a:r>
            <a:r>
              <a:rPr lang="en-GB" b="1" baseline="-25000" dirty="0"/>
              <a:t>2</a:t>
            </a:r>
          </a:p>
          <a:p>
            <a:pPr algn="just" eaLnBrk="1" hangingPunct="1">
              <a:lnSpc>
                <a:spcPct val="80000"/>
              </a:lnSpc>
              <a:buFont typeface="Wingdings" pitchFamily="2" charset="2"/>
              <a:buNone/>
            </a:pPr>
            <a:endParaRPr lang="en-GB" sz="2400" dirty="0"/>
          </a:p>
          <a:p>
            <a:pPr algn="just" eaLnBrk="1" hangingPunct="1">
              <a:lnSpc>
                <a:spcPct val="80000"/>
              </a:lnSpc>
              <a:buFont typeface="Wingdings" pitchFamily="2" charset="2"/>
              <a:buNone/>
            </a:pPr>
            <a:r>
              <a:rPr lang="en-GB" sz="2400" dirty="0"/>
              <a:t>	locates an exactly </a:t>
            </a:r>
            <a:r>
              <a:rPr lang="en-GB" sz="2400" i="1" dirty="0"/>
              <a:t>equivalent </a:t>
            </a:r>
            <a:r>
              <a:rPr lang="en-GB" sz="2400" dirty="0"/>
              <a:t>point, </a:t>
            </a:r>
            <a:r>
              <a:rPr lang="en-GB" sz="2400" i="1" dirty="0"/>
              <a:t>i.e. </a:t>
            </a:r>
            <a:r>
              <a:rPr lang="en-GB" sz="2400" dirty="0"/>
              <a:t>a point with the same environment. This is </a:t>
            </a:r>
            <a:r>
              <a:rPr lang="en-GB" sz="2400" dirty="0">
                <a:solidFill>
                  <a:srgbClr val="A50021"/>
                </a:solidFill>
              </a:rPr>
              <a:t>translational symmetry</a:t>
            </a:r>
            <a:r>
              <a:rPr lang="en-GB" sz="2400" dirty="0"/>
              <a:t>. </a:t>
            </a:r>
          </a:p>
          <a:p>
            <a:pPr algn="just" eaLnBrk="1" hangingPunct="1">
              <a:lnSpc>
                <a:spcPct val="80000"/>
              </a:lnSpc>
              <a:buFont typeface="Wingdings" pitchFamily="2" charset="2"/>
              <a:buNone/>
            </a:pPr>
            <a:endParaRPr lang="en-GB" sz="2400" dirty="0"/>
          </a:p>
          <a:p>
            <a:pPr algn="just" eaLnBrk="1" hangingPunct="1">
              <a:lnSpc>
                <a:spcPct val="80000"/>
              </a:lnSpc>
              <a:buFont typeface="Wingdings" pitchFamily="2" charset="2"/>
              <a:buNone/>
            </a:pPr>
            <a:r>
              <a:rPr lang="en-GB" sz="2400" dirty="0"/>
              <a:t>	The vectors </a:t>
            </a:r>
            <a:r>
              <a:rPr lang="en-GB" sz="2400" i="1" dirty="0">
                <a:solidFill>
                  <a:srgbClr val="A50021"/>
                </a:solidFill>
              </a:rPr>
              <a:t>a</a:t>
            </a:r>
            <a:r>
              <a:rPr lang="en-GB" sz="2400" i="1" baseline="-25000" dirty="0">
                <a:solidFill>
                  <a:srgbClr val="A50021"/>
                </a:solidFill>
              </a:rPr>
              <a:t>1</a:t>
            </a:r>
            <a:r>
              <a:rPr lang="en-GB" sz="2400" i="1" dirty="0">
                <a:solidFill>
                  <a:srgbClr val="A50021"/>
                </a:solidFill>
              </a:rPr>
              <a:t> and a</a:t>
            </a:r>
            <a:r>
              <a:rPr lang="en-GB" sz="2400" i="1" baseline="-25000" dirty="0">
                <a:solidFill>
                  <a:srgbClr val="A50021"/>
                </a:solidFill>
              </a:rPr>
              <a:t>2</a:t>
            </a:r>
            <a:r>
              <a:rPr lang="en-GB" sz="2400" i="1" dirty="0"/>
              <a:t> </a:t>
            </a:r>
            <a:r>
              <a:rPr lang="en-GB" sz="2400" dirty="0"/>
              <a:t>are known as </a:t>
            </a:r>
            <a:r>
              <a:rPr lang="en-GB" sz="2400" dirty="0">
                <a:solidFill>
                  <a:srgbClr val="A50021"/>
                </a:solidFill>
              </a:rPr>
              <a:t>lattice vectors</a:t>
            </a:r>
            <a:r>
              <a:rPr lang="en-GB" sz="2400" dirty="0"/>
              <a:t> and </a:t>
            </a:r>
            <a:r>
              <a:rPr lang="en-GB" sz="2400" dirty="0">
                <a:solidFill>
                  <a:srgbClr val="A50021"/>
                </a:solidFill>
              </a:rPr>
              <a:t>(u</a:t>
            </a:r>
            <a:r>
              <a:rPr lang="en-GB" sz="2400" baseline="-25000" dirty="0">
                <a:solidFill>
                  <a:srgbClr val="A50021"/>
                </a:solidFill>
              </a:rPr>
              <a:t>1</a:t>
            </a:r>
            <a:r>
              <a:rPr lang="en-GB" sz="2400" dirty="0">
                <a:solidFill>
                  <a:srgbClr val="A50021"/>
                </a:solidFill>
              </a:rPr>
              <a:t>, u</a:t>
            </a:r>
            <a:r>
              <a:rPr lang="en-GB" sz="2400" baseline="-25000" dirty="0">
                <a:solidFill>
                  <a:srgbClr val="A50021"/>
                </a:solidFill>
              </a:rPr>
              <a:t>2</a:t>
            </a:r>
            <a:r>
              <a:rPr lang="en-GB" sz="2400" dirty="0">
                <a:solidFill>
                  <a:srgbClr val="A50021"/>
                </a:solidFill>
              </a:rPr>
              <a:t>)</a:t>
            </a:r>
            <a:r>
              <a:rPr lang="en-GB" sz="2400" dirty="0"/>
              <a:t> is a </a:t>
            </a:r>
            <a:r>
              <a:rPr lang="en-GB" sz="2400" dirty="0">
                <a:solidFill>
                  <a:srgbClr val="A50021"/>
                </a:solidFill>
              </a:rPr>
              <a:t>pair of integers</a:t>
            </a:r>
            <a:r>
              <a:rPr lang="en-GB" sz="2400" dirty="0"/>
              <a:t> whose values </a:t>
            </a:r>
            <a:r>
              <a:rPr lang="en-GB" sz="2400" u="sng" dirty="0"/>
              <a:t>depend on the lattice point.</a:t>
            </a:r>
          </a:p>
        </p:txBody>
      </p:sp>
      <p:sp>
        <p:nvSpPr>
          <p:cNvPr id="3079" name="Text Box 9"/>
          <p:cNvSpPr txBox="1">
            <a:spLocks noChangeArrowheads="1"/>
          </p:cNvSpPr>
          <p:nvPr/>
        </p:nvSpPr>
        <p:spPr bwMode="auto">
          <a:xfrm>
            <a:off x="2392363" y="2924175"/>
            <a:ext cx="303212" cy="304800"/>
          </a:xfrm>
          <a:prstGeom prst="rect">
            <a:avLst/>
          </a:prstGeom>
          <a:noFill/>
          <a:ln w="9525">
            <a:noFill/>
            <a:miter lim="800000"/>
            <a:headEnd/>
            <a:tailEnd/>
          </a:ln>
        </p:spPr>
        <p:txBody>
          <a:bodyPr wrap="none">
            <a:spAutoFit/>
          </a:bodyPr>
          <a:lstStyle/>
          <a:p>
            <a:r>
              <a:rPr lang="tr-TR" sz="1400">
                <a:latin typeface="Arial" pitchFamily="34" charset="0"/>
              </a:rPr>
              <a:t>P</a:t>
            </a:r>
            <a:endParaRPr lang="en-US" sz="1400">
              <a:latin typeface="Arial" pitchFamily="34" charset="0"/>
            </a:endParaRPr>
          </a:p>
        </p:txBody>
      </p:sp>
      <p:sp>
        <p:nvSpPr>
          <p:cNvPr id="3080" name="Rectangle 10"/>
          <p:cNvSpPr>
            <a:spLocks noChangeArrowheads="1"/>
          </p:cNvSpPr>
          <p:nvPr/>
        </p:nvSpPr>
        <p:spPr bwMode="auto">
          <a:xfrm>
            <a:off x="228600" y="5643872"/>
            <a:ext cx="2858475" cy="1366528"/>
          </a:xfrm>
          <a:prstGeom prst="rect">
            <a:avLst/>
          </a:prstGeom>
          <a:noFill/>
          <a:ln w="9525">
            <a:noFill/>
            <a:miter lim="800000"/>
            <a:headEnd/>
            <a:tailEnd/>
          </a:ln>
        </p:spPr>
        <p:txBody>
          <a:bodyPr wrap="none">
            <a:spAutoFit/>
          </a:bodyPr>
          <a:lstStyle/>
          <a:p>
            <a:pPr>
              <a:spcBef>
                <a:spcPct val="20000"/>
              </a:spcBef>
              <a:buClr>
                <a:schemeClr val="accent1"/>
              </a:buClr>
              <a:buSzPct val="70000"/>
              <a:buFont typeface="Wingdings" pitchFamily="2" charset="2"/>
              <a:buNone/>
            </a:pPr>
            <a:r>
              <a:rPr lang="en-US" dirty="0">
                <a:latin typeface="Arial" pitchFamily="34" charset="0"/>
              </a:rPr>
              <a:t>Point D (n1, n2) = (</a:t>
            </a:r>
            <a:r>
              <a:rPr lang="tr-TR" dirty="0">
                <a:latin typeface="Arial" pitchFamily="34" charset="0"/>
              </a:rPr>
              <a:t>0</a:t>
            </a:r>
            <a:r>
              <a:rPr lang="en-US" dirty="0">
                <a:latin typeface="Arial" pitchFamily="34" charset="0"/>
              </a:rPr>
              <a:t>,2)</a:t>
            </a:r>
            <a:r>
              <a:rPr lang="tr-TR" dirty="0">
                <a:latin typeface="Arial" pitchFamily="34" charset="0"/>
              </a:rPr>
              <a:t>     </a:t>
            </a:r>
          </a:p>
          <a:p>
            <a:pPr>
              <a:spcBef>
                <a:spcPct val="20000"/>
              </a:spcBef>
              <a:buClr>
                <a:schemeClr val="accent1"/>
              </a:buClr>
              <a:buSzPct val="70000"/>
              <a:buFont typeface="Wingdings" pitchFamily="2" charset="2"/>
              <a:buNone/>
            </a:pPr>
            <a:r>
              <a:rPr lang="en-US" dirty="0">
                <a:latin typeface="Arial" pitchFamily="34" charset="0"/>
              </a:rPr>
              <a:t>Point F (n1, n2) = (0,-1)</a:t>
            </a:r>
          </a:p>
          <a:p>
            <a:pPr>
              <a:spcBef>
                <a:spcPct val="20000"/>
              </a:spcBef>
              <a:buClr>
                <a:schemeClr val="accent1"/>
              </a:buClr>
              <a:buSzPct val="70000"/>
            </a:pPr>
            <a:r>
              <a:rPr lang="en-US" dirty="0">
                <a:latin typeface="Arial" pitchFamily="34" charset="0"/>
              </a:rPr>
              <a:t>Point P (n1, n2) = (3,2)</a:t>
            </a:r>
          </a:p>
          <a:p>
            <a:pPr>
              <a:spcBef>
                <a:spcPct val="20000"/>
              </a:spcBef>
              <a:buClr>
                <a:schemeClr val="accent1"/>
              </a:buClr>
              <a:buSzPct val="70000"/>
              <a:buFont typeface="Wingdings" pitchFamily="2" charset="2"/>
              <a:buNone/>
            </a:pPr>
            <a:endParaRPr lang="en-US" dirty="0">
              <a:latin typeface="Arial" pitchFamily="34" charset="0"/>
            </a:endParaRPr>
          </a:p>
        </p:txBody>
      </p:sp>
      <p:sp>
        <p:nvSpPr>
          <p:cNvPr id="7" name="Rectangle 6"/>
          <p:cNvSpPr/>
          <p:nvPr/>
        </p:nvSpPr>
        <p:spPr>
          <a:xfrm>
            <a:off x="304800" y="4038600"/>
            <a:ext cx="397866" cy="369332"/>
          </a:xfrm>
          <a:prstGeom prst="rect">
            <a:avLst/>
          </a:prstGeom>
          <a:solidFill>
            <a:schemeClr val="bg1"/>
          </a:solidFill>
        </p:spPr>
        <p:txBody>
          <a:bodyPr wrap="none">
            <a:spAutoFit/>
          </a:bodyPr>
          <a:lstStyle/>
          <a:p>
            <a:r>
              <a:rPr lang="en-US" b="1" i="1" dirty="0">
                <a:latin typeface="Arial" pitchFamily="34" charset="0"/>
              </a:rPr>
              <a:t>a</a:t>
            </a:r>
            <a:r>
              <a:rPr lang="en-US" i="1" baseline="-25000" dirty="0">
                <a:latin typeface="Arial" pitchFamily="34" charset="0"/>
              </a:rPr>
              <a:t>2</a:t>
            </a:r>
            <a:endParaRPr lang="en-US" dirty="0"/>
          </a:p>
        </p:txBody>
      </p:sp>
      <p:sp>
        <p:nvSpPr>
          <p:cNvPr id="8" name="Rectangle 7"/>
          <p:cNvSpPr/>
          <p:nvPr/>
        </p:nvSpPr>
        <p:spPr>
          <a:xfrm>
            <a:off x="639306" y="4632702"/>
            <a:ext cx="397866" cy="369332"/>
          </a:xfrm>
          <a:prstGeom prst="rect">
            <a:avLst/>
          </a:prstGeom>
          <a:solidFill>
            <a:schemeClr val="bg1"/>
          </a:solidFill>
        </p:spPr>
        <p:txBody>
          <a:bodyPr wrap="none">
            <a:spAutoFit/>
          </a:bodyPr>
          <a:lstStyle/>
          <a:p>
            <a:r>
              <a:rPr lang="en-US" b="1" i="1" dirty="0">
                <a:latin typeface="Arial" pitchFamily="34" charset="0"/>
              </a:rPr>
              <a:t>a</a:t>
            </a:r>
            <a:r>
              <a:rPr lang="en-US" b="1" i="1" baseline="-25000" dirty="0">
                <a:latin typeface="Arial" pitchFamily="34" charset="0"/>
              </a:rPr>
              <a:t>1</a:t>
            </a:r>
            <a:endParaRPr lang="en-US" dirty="0"/>
          </a:p>
        </p:txBody>
      </p:sp>
      <p:sp>
        <p:nvSpPr>
          <p:cNvPr id="9" name="Rectangle 8"/>
          <p:cNvSpPr/>
          <p:nvPr/>
        </p:nvSpPr>
        <p:spPr>
          <a:xfrm>
            <a:off x="259596" y="4602996"/>
            <a:ext cx="351378" cy="369332"/>
          </a:xfrm>
          <a:prstGeom prst="rect">
            <a:avLst/>
          </a:prstGeom>
          <a:noFill/>
        </p:spPr>
        <p:txBody>
          <a:bodyPr wrap="none">
            <a:spAutoFit/>
          </a:bodyPr>
          <a:lstStyle/>
          <a:p>
            <a:r>
              <a:rPr lang="en-US" b="1" i="1" dirty="0">
                <a:latin typeface="Arial" pitchFamily="34" charset="0"/>
              </a:rPr>
              <a:t>A</a:t>
            </a:r>
            <a:endParaRPr lang="en-US" dirty="0"/>
          </a:p>
        </p:txBody>
      </p:sp>
      <p:sp>
        <p:nvSpPr>
          <p:cNvPr id="2" name="Oval 1"/>
          <p:cNvSpPr/>
          <p:nvPr/>
        </p:nvSpPr>
        <p:spPr>
          <a:xfrm>
            <a:off x="914400" y="4419600"/>
            <a:ext cx="577230" cy="563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EA23F16-AFEF-412F-9012-D2C1234CA107}"/>
              </a:ext>
            </a:extLst>
          </p:cNvPr>
          <p:cNvSpPr txBox="1"/>
          <p:nvPr/>
        </p:nvSpPr>
        <p:spPr>
          <a:xfrm>
            <a:off x="0" y="838200"/>
            <a:ext cx="9143999" cy="461665"/>
          </a:xfrm>
          <a:prstGeom prst="rect">
            <a:avLst/>
          </a:prstGeom>
          <a:noFill/>
        </p:spPr>
        <p:txBody>
          <a:bodyPr wrap="square" rtlCol="0">
            <a:spAutoFit/>
          </a:bodyPr>
          <a:lstStyle/>
          <a:p>
            <a:pPr algn="ctr"/>
            <a:r>
              <a:rPr lang="en-US" sz="2300" u="sng" dirty="0">
                <a:solidFill>
                  <a:srgbClr val="FF0000"/>
                </a:solidFill>
              </a:rPr>
              <a:t>To be a </a:t>
            </a:r>
            <a:r>
              <a:rPr lang="en-US" sz="2300" u="sng" dirty="0" err="1">
                <a:solidFill>
                  <a:srgbClr val="FF0000"/>
                </a:solidFill>
              </a:rPr>
              <a:t>Bravais</a:t>
            </a:r>
            <a:r>
              <a:rPr lang="en-US" sz="2300" u="sng" dirty="0">
                <a:solidFill>
                  <a:srgbClr val="FF0000"/>
                </a:solidFill>
              </a:rPr>
              <a:t> lattice, lattice must look identical from each lattice point. </a:t>
            </a:r>
          </a:p>
        </p:txBody>
      </p:sp>
    </p:spTree>
    <p:extLst>
      <p:ext uri="{BB962C8B-B14F-4D97-AF65-F5344CB8AC3E}">
        <p14:creationId xmlns:p14="http://schemas.microsoft.com/office/powerpoint/2010/main" val="2269435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0" grpId="0"/>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5 Slayt Numarası Yer Tutucusu"/>
          <p:cNvSpPr>
            <a:spLocks noGrp="1"/>
          </p:cNvSpPr>
          <p:nvPr>
            <p:ph type="sldNum" sz="quarter" idx="12"/>
          </p:nvPr>
        </p:nvSpPr>
        <p:spPr/>
        <p:txBody>
          <a:bodyPr/>
          <a:lstStyle/>
          <a:p>
            <a:pPr>
              <a:defRPr/>
            </a:pPr>
            <a:fld id="{05B858ED-0695-4C67-914E-997CE0A39605}" type="slidenum">
              <a:rPr lang="en-US"/>
              <a:pPr>
                <a:defRPr/>
              </a:pPr>
              <a:t>18</a:t>
            </a:fld>
            <a:endParaRPr lang="en-US"/>
          </a:p>
        </p:txBody>
      </p:sp>
      <p:sp>
        <p:nvSpPr>
          <p:cNvPr id="64516" name="WordArt 2"/>
          <p:cNvSpPr>
            <a:spLocks noChangeArrowheads="1" noChangeShapeType="1" noTextEdit="1"/>
          </p:cNvSpPr>
          <p:nvPr/>
        </p:nvSpPr>
        <p:spPr bwMode="auto">
          <a:xfrm>
            <a:off x="4767263" y="3068638"/>
            <a:ext cx="1371600" cy="4953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FFFFFF"/>
                </a:solidFill>
                <a:latin typeface="Arial Black"/>
              </a:rPr>
              <a:t>2D-Crystal</a:t>
            </a:r>
          </a:p>
        </p:txBody>
      </p:sp>
      <p:grpSp>
        <p:nvGrpSpPr>
          <p:cNvPr id="2" name="Group 3"/>
          <p:cNvGrpSpPr>
            <a:grpSpLocks/>
          </p:cNvGrpSpPr>
          <p:nvPr/>
        </p:nvGrpSpPr>
        <p:grpSpPr bwMode="auto">
          <a:xfrm>
            <a:off x="3132138" y="3630613"/>
            <a:ext cx="4464050" cy="2160587"/>
            <a:chOff x="1474" y="1888"/>
            <a:chExt cx="2812" cy="1361"/>
          </a:xfrm>
        </p:grpSpPr>
        <p:sp>
          <p:nvSpPr>
            <p:cNvPr id="64542" name="Rectangle 4"/>
            <p:cNvSpPr>
              <a:spLocks noChangeArrowheads="1"/>
            </p:cNvSpPr>
            <p:nvPr/>
          </p:nvSpPr>
          <p:spPr bwMode="auto">
            <a:xfrm>
              <a:off x="1519" y="1933"/>
              <a:ext cx="2722" cy="1270"/>
            </a:xfrm>
            <a:prstGeom prst="rect">
              <a:avLst/>
            </a:prstGeom>
            <a:solidFill>
              <a:schemeClr val="bg1"/>
            </a:solidFill>
            <a:ln w="9525">
              <a:solidFill>
                <a:schemeClr val="tx1"/>
              </a:solidFill>
              <a:miter lim="800000"/>
              <a:headEnd/>
              <a:tailEnd/>
            </a:ln>
          </p:spPr>
          <p:txBody>
            <a:bodyPr wrap="none" anchor="ctr"/>
            <a:lstStyle/>
            <a:p>
              <a:endParaRPr lang="tr-TR"/>
            </a:p>
          </p:txBody>
        </p:sp>
        <p:sp>
          <p:nvSpPr>
            <p:cNvPr id="64543" name="Rectangle 5"/>
            <p:cNvSpPr>
              <a:spLocks noChangeArrowheads="1"/>
            </p:cNvSpPr>
            <p:nvPr/>
          </p:nvSpPr>
          <p:spPr bwMode="auto">
            <a:xfrm>
              <a:off x="1973" y="1933"/>
              <a:ext cx="1814" cy="1270"/>
            </a:xfrm>
            <a:prstGeom prst="rect">
              <a:avLst/>
            </a:prstGeom>
            <a:solidFill>
              <a:schemeClr val="bg1"/>
            </a:solidFill>
            <a:ln w="9525">
              <a:solidFill>
                <a:schemeClr val="tx1"/>
              </a:solidFill>
              <a:miter lim="800000"/>
              <a:headEnd/>
              <a:tailEnd/>
            </a:ln>
          </p:spPr>
          <p:txBody>
            <a:bodyPr wrap="none" anchor="ctr"/>
            <a:lstStyle/>
            <a:p>
              <a:endParaRPr lang="tr-TR"/>
            </a:p>
          </p:txBody>
        </p:sp>
        <p:sp>
          <p:nvSpPr>
            <p:cNvPr id="64544" name="Rectangle 6"/>
            <p:cNvSpPr>
              <a:spLocks noChangeArrowheads="1"/>
            </p:cNvSpPr>
            <p:nvPr/>
          </p:nvSpPr>
          <p:spPr bwMode="auto">
            <a:xfrm>
              <a:off x="2426" y="1933"/>
              <a:ext cx="908" cy="1270"/>
            </a:xfrm>
            <a:prstGeom prst="rect">
              <a:avLst/>
            </a:prstGeom>
            <a:solidFill>
              <a:schemeClr val="bg1"/>
            </a:solidFill>
            <a:ln w="9525">
              <a:solidFill>
                <a:schemeClr val="tx1"/>
              </a:solidFill>
              <a:miter lim="800000"/>
              <a:headEnd/>
              <a:tailEnd/>
            </a:ln>
          </p:spPr>
          <p:txBody>
            <a:bodyPr wrap="none" anchor="ctr"/>
            <a:lstStyle/>
            <a:p>
              <a:endParaRPr lang="tr-TR"/>
            </a:p>
          </p:txBody>
        </p:sp>
        <p:sp>
          <p:nvSpPr>
            <p:cNvPr id="64545" name="Line 7"/>
            <p:cNvSpPr>
              <a:spLocks noChangeShapeType="1"/>
            </p:cNvSpPr>
            <p:nvPr/>
          </p:nvSpPr>
          <p:spPr bwMode="auto">
            <a:xfrm>
              <a:off x="2880" y="1933"/>
              <a:ext cx="0" cy="1270"/>
            </a:xfrm>
            <a:prstGeom prst="line">
              <a:avLst/>
            </a:prstGeom>
            <a:noFill/>
            <a:ln w="9525">
              <a:solidFill>
                <a:schemeClr val="tx1"/>
              </a:solidFill>
              <a:round/>
              <a:headEnd/>
              <a:tailEnd/>
            </a:ln>
          </p:spPr>
          <p:txBody>
            <a:bodyPr/>
            <a:lstStyle/>
            <a:p>
              <a:endParaRPr lang="en-US"/>
            </a:p>
          </p:txBody>
        </p:sp>
        <p:sp>
          <p:nvSpPr>
            <p:cNvPr id="64546" name="Line 8"/>
            <p:cNvSpPr>
              <a:spLocks noChangeShapeType="1"/>
            </p:cNvSpPr>
            <p:nvPr/>
          </p:nvSpPr>
          <p:spPr bwMode="auto">
            <a:xfrm>
              <a:off x="1519" y="2251"/>
              <a:ext cx="2676" cy="0"/>
            </a:xfrm>
            <a:prstGeom prst="line">
              <a:avLst/>
            </a:prstGeom>
            <a:noFill/>
            <a:ln w="9525">
              <a:solidFill>
                <a:schemeClr val="tx1"/>
              </a:solidFill>
              <a:round/>
              <a:headEnd/>
              <a:tailEnd/>
            </a:ln>
          </p:spPr>
          <p:txBody>
            <a:bodyPr/>
            <a:lstStyle/>
            <a:p>
              <a:endParaRPr lang="en-US"/>
            </a:p>
          </p:txBody>
        </p:sp>
        <p:sp>
          <p:nvSpPr>
            <p:cNvPr id="64547" name="Line 9"/>
            <p:cNvSpPr>
              <a:spLocks noChangeShapeType="1"/>
            </p:cNvSpPr>
            <p:nvPr/>
          </p:nvSpPr>
          <p:spPr bwMode="auto">
            <a:xfrm>
              <a:off x="1519" y="2568"/>
              <a:ext cx="2676" cy="0"/>
            </a:xfrm>
            <a:prstGeom prst="line">
              <a:avLst/>
            </a:prstGeom>
            <a:noFill/>
            <a:ln w="9525">
              <a:solidFill>
                <a:schemeClr val="tx1"/>
              </a:solidFill>
              <a:round/>
              <a:headEnd/>
              <a:tailEnd/>
            </a:ln>
          </p:spPr>
          <p:txBody>
            <a:bodyPr/>
            <a:lstStyle/>
            <a:p>
              <a:endParaRPr lang="en-US"/>
            </a:p>
          </p:txBody>
        </p:sp>
        <p:sp>
          <p:nvSpPr>
            <p:cNvPr id="64548" name="Line 10"/>
            <p:cNvSpPr>
              <a:spLocks noChangeShapeType="1"/>
            </p:cNvSpPr>
            <p:nvPr/>
          </p:nvSpPr>
          <p:spPr bwMode="auto">
            <a:xfrm>
              <a:off x="1519" y="2886"/>
              <a:ext cx="2676" cy="0"/>
            </a:xfrm>
            <a:prstGeom prst="line">
              <a:avLst/>
            </a:prstGeom>
            <a:noFill/>
            <a:ln w="9525">
              <a:solidFill>
                <a:schemeClr val="tx1"/>
              </a:solidFill>
              <a:round/>
              <a:headEnd/>
              <a:tailEnd/>
            </a:ln>
          </p:spPr>
          <p:txBody>
            <a:bodyPr/>
            <a:lstStyle/>
            <a:p>
              <a:endParaRPr lang="en-US"/>
            </a:p>
          </p:txBody>
        </p:sp>
        <p:sp>
          <p:nvSpPr>
            <p:cNvPr id="64549" name="AutoShape 11"/>
            <p:cNvSpPr>
              <a:spLocks noChangeArrowheads="1"/>
            </p:cNvSpPr>
            <p:nvPr/>
          </p:nvSpPr>
          <p:spPr bwMode="auto">
            <a:xfrm flipV="1">
              <a:off x="1474" y="2840"/>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0" name="AutoShape 12"/>
            <p:cNvSpPr>
              <a:spLocks noChangeArrowheads="1"/>
            </p:cNvSpPr>
            <p:nvPr/>
          </p:nvSpPr>
          <p:spPr bwMode="auto">
            <a:xfrm flipV="1">
              <a:off x="1474" y="315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1" name="AutoShape 13"/>
            <p:cNvSpPr>
              <a:spLocks noChangeArrowheads="1"/>
            </p:cNvSpPr>
            <p:nvPr/>
          </p:nvSpPr>
          <p:spPr bwMode="auto">
            <a:xfrm flipV="1">
              <a:off x="1474" y="2523"/>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2" name="AutoShape 14"/>
            <p:cNvSpPr>
              <a:spLocks noChangeArrowheads="1"/>
            </p:cNvSpPr>
            <p:nvPr/>
          </p:nvSpPr>
          <p:spPr bwMode="auto">
            <a:xfrm flipV="1">
              <a:off x="1474" y="2205"/>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3" name="AutoShape 15"/>
            <p:cNvSpPr>
              <a:spLocks noChangeArrowheads="1"/>
            </p:cNvSpPr>
            <p:nvPr/>
          </p:nvSpPr>
          <p:spPr bwMode="auto">
            <a:xfrm flipV="1">
              <a:off x="1474" y="188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4" name="AutoShape 16"/>
            <p:cNvSpPr>
              <a:spLocks noChangeArrowheads="1"/>
            </p:cNvSpPr>
            <p:nvPr/>
          </p:nvSpPr>
          <p:spPr bwMode="auto">
            <a:xfrm flipV="1">
              <a:off x="1927" y="2840"/>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5" name="AutoShape 17"/>
            <p:cNvSpPr>
              <a:spLocks noChangeArrowheads="1"/>
            </p:cNvSpPr>
            <p:nvPr/>
          </p:nvSpPr>
          <p:spPr bwMode="auto">
            <a:xfrm flipV="1">
              <a:off x="1927" y="315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6" name="AutoShape 18"/>
            <p:cNvSpPr>
              <a:spLocks noChangeArrowheads="1"/>
            </p:cNvSpPr>
            <p:nvPr/>
          </p:nvSpPr>
          <p:spPr bwMode="auto">
            <a:xfrm flipV="1">
              <a:off x="1927" y="2523"/>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7" name="AutoShape 19"/>
            <p:cNvSpPr>
              <a:spLocks noChangeArrowheads="1"/>
            </p:cNvSpPr>
            <p:nvPr/>
          </p:nvSpPr>
          <p:spPr bwMode="auto">
            <a:xfrm flipV="1">
              <a:off x="1927" y="2205"/>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8" name="AutoShape 20"/>
            <p:cNvSpPr>
              <a:spLocks noChangeArrowheads="1"/>
            </p:cNvSpPr>
            <p:nvPr/>
          </p:nvSpPr>
          <p:spPr bwMode="auto">
            <a:xfrm flipV="1">
              <a:off x="1927" y="188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59" name="AutoShape 21"/>
            <p:cNvSpPr>
              <a:spLocks noChangeArrowheads="1"/>
            </p:cNvSpPr>
            <p:nvPr/>
          </p:nvSpPr>
          <p:spPr bwMode="auto">
            <a:xfrm flipV="1">
              <a:off x="2381" y="2840"/>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0" name="AutoShape 22"/>
            <p:cNvSpPr>
              <a:spLocks noChangeArrowheads="1"/>
            </p:cNvSpPr>
            <p:nvPr/>
          </p:nvSpPr>
          <p:spPr bwMode="auto">
            <a:xfrm flipV="1">
              <a:off x="2381" y="315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1" name="AutoShape 23"/>
            <p:cNvSpPr>
              <a:spLocks noChangeArrowheads="1"/>
            </p:cNvSpPr>
            <p:nvPr/>
          </p:nvSpPr>
          <p:spPr bwMode="auto">
            <a:xfrm flipV="1">
              <a:off x="2381" y="2523"/>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2" name="AutoShape 24"/>
            <p:cNvSpPr>
              <a:spLocks noChangeArrowheads="1"/>
            </p:cNvSpPr>
            <p:nvPr/>
          </p:nvSpPr>
          <p:spPr bwMode="auto">
            <a:xfrm flipV="1">
              <a:off x="2381" y="2205"/>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3" name="AutoShape 25"/>
            <p:cNvSpPr>
              <a:spLocks noChangeArrowheads="1"/>
            </p:cNvSpPr>
            <p:nvPr/>
          </p:nvSpPr>
          <p:spPr bwMode="auto">
            <a:xfrm flipV="1">
              <a:off x="2381" y="188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4" name="AutoShape 26"/>
            <p:cNvSpPr>
              <a:spLocks noChangeArrowheads="1"/>
            </p:cNvSpPr>
            <p:nvPr/>
          </p:nvSpPr>
          <p:spPr bwMode="auto">
            <a:xfrm flipV="1">
              <a:off x="2834" y="2840"/>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5" name="AutoShape 27"/>
            <p:cNvSpPr>
              <a:spLocks noChangeArrowheads="1"/>
            </p:cNvSpPr>
            <p:nvPr/>
          </p:nvSpPr>
          <p:spPr bwMode="auto">
            <a:xfrm flipV="1">
              <a:off x="2834" y="315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6" name="AutoShape 28"/>
            <p:cNvSpPr>
              <a:spLocks noChangeArrowheads="1"/>
            </p:cNvSpPr>
            <p:nvPr/>
          </p:nvSpPr>
          <p:spPr bwMode="auto">
            <a:xfrm flipV="1">
              <a:off x="2834" y="2523"/>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7" name="AutoShape 29"/>
            <p:cNvSpPr>
              <a:spLocks noChangeArrowheads="1"/>
            </p:cNvSpPr>
            <p:nvPr/>
          </p:nvSpPr>
          <p:spPr bwMode="auto">
            <a:xfrm flipV="1">
              <a:off x="2834" y="2205"/>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8" name="AutoShape 30"/>
            <p:cNvSpPr>
              <a:spLocks noChangeArrowheads="1"/>
            </p:cNvSpPr>
            <p:nvPr/>
          </p:nvSpPr>
          <p:spPr bwMode="auto">
            <a:xfrm flipV="1">
              <a:off x="2834" y="188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69" name="AutoShape 31"/>
            <p:cNvSpPr>
              <a:spLocks noChangeArrowheads="1"/>
            </p:cNvSpPr>
            <p:nvPr/>
          </p:nvSpPr>
          <p:spPr bwMode="auto">
            <a:xfrm flipV="1">
              <a:off x="3288" y="2840"/>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0" name="AutoShape 32"/>
            <p:cNvSpPr>
              <a:spLocks noChangeArrowheads="1"/>
            </p:cNvSpPr>
            <p:nvPr/>
          </p:nvSpPr>
          <p:spPr bwMode="auto">
            <a:xfrm flipV="1">
              <a:off x="3288" y="315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1" name="AutoShape 33"/>
            <p:cNvSpPr>
              <a:spLocks noChangeArrowheads="1"/>
            </p:cNvSpPr>
            <p:nvPr/>
          </p:nvSpPr>
          <p:spPr bwMode="auto">
            <a:xfrm flipV="1">
              <a:off x="3288" y="2523"/>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2" name="AutoShape 34"/>
            <p:cNvSpPr>
              <a:spLocks noChangeArrowheads="1"/>
            </p:cNvSpPr>
            <p:nvPr/>
          </p:nvSpPr>
          <p:spPr bwMode="auto">
            <a:xfrm flipV="1">
              <a:off x="3288" y="2205"/>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3" name="AutoShape 35"/>
            <p:cNvSpPr>
              <a:spLocks noChangeArrowheads="1"/>
            </p:cNvSpPr>
            <p:nvPr/>
          </p:nvSpPr>
          <p:spPr bwMode="auto">
            <a:xfrm flipV="1">
              <a:off x="3288" y="188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4" name="AutoShape 36"/>
            <p:cNvSpPr>
              <a:spLocks noChangeArrowheads="1"/>
            </p:cNvSpPr>
            <p:nvPr/>
          </p:nvSpPr>
          <p:spPr bwMode="auto">
            <a:xfrm flipV="1">
              <a:off x="3742" y="2840"/>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5" name="AutoShape 37"/>
            <p:cNvSpPr>
              <a:spLocks noChangeArrowheads="1"/>
            </p:cNvSpPr>
            <p:nvPr/>
          </p:nvSpPr>
          <p:spPr bwMode="auto">
            <a:xfrm flipV="1">
              <a:off x="3742" y="315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6" name="AutoShape 38"/>
            <p:cNvSpPr>
              <a:spLocks noChangeArrowheads="1"/>
            </p:cNvSpPr>
            <p:nvPr/>
          </p:nvSpPr>
          <p:spPr bwMode="auto">
            <a:xfrm flipV="1">
              <a:off x="3742" y="2523"/>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7" name="AutoShape 39"/>
            <p:cNvSpPr>
              <a:spLocks noChangeArrowheads="1"/>
            </p:cNvSpPr>
            <p:nvPr/>
          </p:nvSpPr>
          <p:spPr bwMode="auto">
            <a:xfrm flipV="1">
              <a:off x="3742" y="2205"/>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8" name="AutoShape 40"/>
            <p:cNvSpPr>
              <a:spLocks noChangeArrowheads="1"/>
            </p:cNvSpPr>
            <p:nvPr/>
          </p:nvSpPr>
          <p:spPr bwMode="auto">
            <a:xfrm flipV="1">
              <a:off x="3742" y="188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79" name="AutoShape 41"/>
            <p:cNvSpPr>
              <a:spLocks noChangeArrowheads="1"/>
            </p:cNvSpPr>
            <p:nvPr/>
          </p:nvSpPr>
          <p:spPr bwMode="auto">
            <a:xfrm flipV="1">
              <a:off x="4195" y="2840"/>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80" name="AutoShape 42"/>
            <p:cNvSpPr>
              <a:spLocks noChangeArrowheads="1"/>
            </p:cNvSpPr>
            <p:nvPr/>
          </p:nvSpPr>
          <p:spPr bwMode="auto">
            <a:xfrm flipV="1">
              <a:off x="4195" y="315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81" name="AutoShape 43"/>
            <p:cNvSpPr>
              <a:spLocks noChangeArrowheads="1"/>
            </p:cNvSpPr>
            <p:nvPr/>
          </p:nvSpPr>
          <p:spPr bwMode="auto">
            <a:xfrm flipV="1">
              <a:off x="4195" y="2523"/>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82" name="AutoShape 44"/>
            <p:cNvSpPr>
              <a:spLocks noChangeArrowheads="1"/>
            </p:cNvSpPr>
            <p:nvPr/>
          </p:nvSpPr>
          <p:spPr bwMode="auto">
            <a:xfrm flipV="1">
              <a:off x="4195" y="2205"/>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sp>
          <p:nvSpPr>
            <p:cNvPr id="64583" name="AutoShape 45"/>
            <p:cNvSpPr>
              <a:spLocks noChangeArrowheads="1"/>
            </p:cNvSpPr>
            <p:nvPr/>
          </p:nvSpPr>
          <p:spPr bwMode="auto">
            <a:xfrm flipV="1">
              <a:off x="4195" y="1888"/>
              <a:ext cx="91" cy="91"/>
            </a:xfrm>
            <a:prstGeom prst="flowChartConnector">
              <a:avLst/>
            </a:prstGeom>
            <a:solidFill>
              <a:srgbClr val="FF3300"/>
            </a:solidFill>
            <a:ln w="9525">
              <a:solidFill>
                <a:schemeClr val="tx1"/>
              </a:solidFill>
              <a:round/>
              <a:headEnd/>
              <a:tailEnd/>
            </a:ln>
          </p:spPr>
          <p:txBody>
            <a:bodyPr wrap="none" anchor="ctr"/>
            <a:lstStyle/>
            <a:p>
              <a:endParaRPr lang="tr-TR"/>
            </a:p>
          </p:txBody>
        </p:sp>
      </p:grpSp>
      <p:sp>
        <p:nvSpPr>
          <p:cNvPr id="64518" name="Rectangle 47"/>
          <p:cNvSpPr>
            <a:spLocks noGrp="1" noChangeArrowheads="1"/>
          </p:cNvSpPr>
          <p:nvPr>
            <p:ph type="title"/>
          </p:nvPr>
        </p:nvSpPr>
        <p:spPr/>
        <p:txBody>
          <a:bodyPr/>
          <a:lstStyle/>
          <a:p>
            <a:pPr eaLnBrk="1" hangingPunct="1"/>
            <a:r>
              <a:rPr lang="en-GB" sz="3600">
                <a:latin typeface="Verdana" pitchFamily="34" charset="0"/>
              </a:rPr>
              <a:t>Unit Cell in 2D</a:t>
            </a:r>
          </a:p>
        </p:txBody>
      </p:sp>
      <p:sp>
        <p:nvSpPr>
          <p:cNvPr id="64519" name="Rectangle 48"/>
          <p:cNvSpPr>
            <a:spLocks noGrp="1" noChangeArrowheads="1"/>
          </p:cNvSpPr>
          <p:nvPr>
            <p:ph type="body" idx="1"/>
          </p:nvPr>
        </p:nvSpPr>
        <p:spPr>
          <a:xfrm>
            <a:off x="268288" y="1916113"/>
            <a:ext cx="8283575" cy="1346200"/>
          </a:xfrm>
        </p:spPr>
        <p:txBody>
          <a:bodyPr/>
          <a:lstStyle/>
          <a:p>
            <a:pPr algn="just" eaLnBrk="1" hangingPunct="1">
              <a:lnSpc>
                <a:spcPct val="80000"/>
              </a:lnSpc>
            </a:pPr>
            <a:r>
              <a:rPr lang="en-GB" sz="2400" dirty="0">
                <a:solidFill>
                  <a:schemeClr val="accent1"/>
                </a:solidFill>
              </a:rPr>
              <a:t>The smallest component of the crystal</a:t>
            </a:r>
            <a:r>
              <a:rPr lang="en-GB" sz="2400" dirty="0"/>
              <a:t> (group of atoms, ions or molecules), which </a:t>
            </a:r>
            <a:r>
              <a:rPr lang="en-GB" sz="2400" u="sng" dirty="0"/>
              <a:t>when stacked  together</a:t>
            </a:r>
            <a:r>
              <a:rPr lang="en-GB" sz="2400" dirty="0"/>
              <a:t> with pure translational repetition </a:t>
            </a:r>
            <a:r>
              <a:rPr lang="en-GB" sz="2400" dirty="0">
                <a:solidFill>
                  <a:schemeClr val="accent1"/>
                </a:solidFill>
              </a:rPr>
              <a:t>reproduces the whole crystal.</a:t>
            </a:r>
          </a:p>
        </p:txBody>
      </p:sp>
      <p:grpSp>
        <p:nvGrpSpPr>
          <p:cNvPr id="3" name="Group 133"/>
          <p:cNvGrpSpPr>
            <a:grpSpLocks/>
          </p:cNvGrpSpPr>
          <p:nvPr/>
        </p:nvGrpSpPr>
        <p:grpSpPr bwMode="auto">
          <a:xfrm flipH="1">
            <a:off x="5435600" y="4206875"/>
            <a:ext cx="1403350" cy="506413"/>
            <a:chOff x="476" y="2432"/>
            <a:chExt cx="862" cy="318"/>
          </a:xfrm>
        </p:grpSpPr>
        <p:sp>
          <p:nvSpPr>
            <p:cNvPr id="64538" name="AutoShape 132"/>
            <p:cNvSpPr>
              <a:spLocks noChangeArrowheads="1"/>
            </p:cNvSpPr>
            <p:nvPr/>
          </p:nvSpPr>
          <p:spPr bwMode="auto">
            <a:xfrm>
              <a:off x="476" y="2432"/>
              <a:ext cx="862" cy="318"/>
            </a:xfrm>
            <a:prstGeom prst="parallelogram">
              <a:avLst>
                <a:gd name="adj" fmla="val 132071"/>
              </a:avLst>
            </a:prstGeom>
            <a:gradFill rotWithShape="1">
              <a:gsLst>
                <a:gs pos="0">
                  <a:srgbClr val="FFCCCC"/>
                </a:gs>
                <a:gs pos="100000">
                  <a:srgbClr val="FFFFFF"/>
                </a:gs>
              </a:gsLst>
              <a:lin ang="5400000" scaled="1"/>
            </a:gradFill>
            <a:ln w="9525">
              <a:solidFill>
                <a:schemeClr val="tx1"/>
              </a:solidFill>
              <a:miter lim="800000"/>
              <a:headEnd/>
              <a:tailEnd/>
            </a:ln>
          </p:spPr>
          <p:txBody>
            <a:bodyPr wrap="none" anchor="ctr"/>
            <a:lstStyle/>
            <a:p>
              <a:pPr algn="ctr"/>
              <a:r>
                <a:rPr lang="tr-TR" b="0">
                  <a:latin typeface="Arial" pitchFamily="34" charset="0"/>
                </a:rPr>
                <a:t>S</a:t>
              </a:r>
            </a:p>
          </p:txBody>
        </p:sp>
        <p:grpSp>
          <p:nvGrpSpPr>
            <p:cNvPr id="4" name="Group 129"/>
            <p:cNvGrpSpPr>
              <a:grpSpLocks/>
            </p:cNvGrpSpPr>
            <p:nvPr/>
          </p:nvGrpSpPr>
          <p:grpSpPr bwMode="auto">
            <a:xfrm>
              <a:off x="476" y="2432"/>
              <a:ext cx="454" cy="317"/>
              <a:chOff x="1927" y="3430"/>
              <a:chExt cx="454" cy="317"/>
            </a:xfrm>
          </p:grpSpPr>
          <p:sp>
            <p:nvSpPr>
              <p:cNvPr id="64540" name="Line 130"/>
              <p:cNvSpPr>
                <a:spLocks noChangeShapeType="1"/>
              </p:cNvSpPr>
              <p:nvPr/>
            </p:nvSpPr>
            <p:spPr bwMode="auto">
              <a:xfrm>
                <a:off x="1927" y="3747"/>
                <a:ext cx="454" cy="0"/>
              </a:xfrm>
              <a:prstGeom prst="line">
                <a:avLst/>
              </a:prstGeom>
              <a:noFill/>
              <a:ln w="57150">
                <a:solidFill>
                  <a:schemeClr val="accent1"/>
                </a:solidFill>
                <a:round/>
                <a:headEnd/>
                <a:tailEnd type="triangle" w="med" len="med"/>
              </a:ln>
            </p:spPr>
            <p:txBody>
              <a:bodyPr/>
              <a:lstStyle/>
              <a:p>
                <a:endParaRPr lang="en-US"/>
              </a:p>
            </p:txBody>
          </p:sp>
          <p:sp>
            <p:nvSpPr>
              <p:cNvPr id="64541" name="Line 131"/>
              <p:cNvSpPr>
                <a:spLocks noChangeShapeType="1"/>
              </p:cNvSpPr>
              <p:nvPr/>
            </p:nvSpPr>
            <p:spPr bwMode="auto">
              <a:xfrm flipV="1">
                <a:off x="1927" y="3430"/>
                <a:ext cx="454" cy="317"/>
              </a:xfrm>
              <a:prstGeom prst="line">
                <a:avLst/>
              </a:prstGeom>
              <a:noFill/>
              <a:ln w="57150">
                <a:solidFill>
                  <a:schemeClr val="accent1"/>
                </a:solidFill>
                <a:round/>
                <a:headEnd/>
                <a:tailEnd type="triangle" w="med" len="med"/>
              </a:ln>
            </p:spPr>
            <p:txBody>
              <a:bodyPr/>
              <a:lstStyle/>
              <a:p>
                <a:endParaRPr lang="en-US"/>
              </a:p>
            </p:txBody>
          </p:sp>
        </p:grpSp>
      </p:grpSp>
      <p:grpSp>
        <p:nvGrpSpPr>
          <p:cNvPr id="5" name="Group 228"/>
          <p:cNvGrpSpPr>
            <a:grpSpLocks/>
          </p:cNvGrpSpPr>
          <p:nvPr/>
        </p:nvGrpSpPr>
        <p:grpSpPr bwMode="auto">
          <a:xfrm>
            <a:off x="4572000" y="5214938"/>
            <a:ext cx="1439863" cy="504825"/>
            <a:chOff x="2880" y="3285"/>
            <a:chExt cx="907" cy="318"/>
          </a:xfrm>
        </p:grpSpPr>
        <p:sp>
          <p:nvSpPr>
            <p:cNvPr id="64534" name="AutoShape 135"/>
            <p:cNvSpPr>
              <a:spLocks noChangeArrowheads="1"/>
            </p:cNvSpPr>
            <p:nvPr/>
          </p:nvSpPr>
          <p:spPr bwMode="auto">
            <a:xfrm>
              <a:off x="2925" y="3285"/>
              <a:ext cx="862" cy="318"/>
            </a:xfrm>
            <a:prstGeom prst="parallelogram">
              <a:avLst>
                <a:gd name="adj" fmla="val 132071"/>
              </a:avLst>
            </a:prstGeom>
            <a:gradFill rotWithShape="1">
              <a:gsLst>
                <a:gs pos="0">
                  <a:srgbClr val="FFCCCC"/>
                </a:gs>
                <a:gs pos="100000">
                  <a:srgbClr val="FFFFFF"/>
                </a:gs>
              </a:gsLst>
              <a:lin ang="5400000" scaled="1"/>
            </a:gradFill>
            <a:ln w="9525">
              <a:solidFill>
                <a:schemeClr val="tx1"/>
              </a:solidFill>
              <a:miter lim="800000"/>
              <a:headEnd/>
              <a:tailEnd/>
            </a:ln>
          </p:spPr>
          <p:txBody>
            <a:bodyPr wrap="none" anchor="ctr"/>
            <a:lstStyle/>
            <a:p>
              <a:pPr algn="ctr"/>
              <a:r>
                <a:rPr lang="tr-TR" b="0">
                  <a:latin typeface="Arial" pitchFamily="34" charset="0"/>
                </a:rPr>
                <a:t>S</a:t>
              </a:r>
            </a:p>
          </p:txBody>
        </p:sp>
        <p:grpSp>
          <p:nvGrpSpPr>
            <p:cNvPr id="6" name="Group 136"/>
            <p:cNvGrpSpPr>
              <a:grpSpLocks/>
            </p:cNvGrpSpPr>
            <p:nvPr/>
          </p:nvGrpSpPr>
          <p:grpSpPr bwMode="auto">
            <a:xfrm>
              <a:off x="2880" y="3286"/>
              <a:ext cx="454" cy="317"/>
              <a:chOff x="1927" y="3430"/>
              <a:chExt cx="454" cy="317"/>
            </a:xfrm>
          </p:grpSpPr>
          <p:sp>
            <p:nvSpPr>
              <p:cNvPr id="64536" name="Line 137"/>
              <p:cNvSpPr>
                <a:spLocks noChangeShapeType="1"/>
              </p:cNvSpPr>
              <p:nvPr/>
            </p:nvSpPr>
            <p:spPr bwMode="auto">
              <a:xfrm>
                <a:off x="1927" y="3747"/>
                <a:ext cx="454" cy="0"/>
              </a:xfrm>
              <a:prstGeom prst="line">
                <a:avLst/>
              </a:prstGeom>
              <a:noFill/>
              <a:ln w="57150">
                <a:solidFill>
                  <a:schemeClr val="accent1"/>
                </a:solidFill>
                <a:round/>
                <a:headEnd/>
                <a:tailEnd type="triangle" w="med" len="med"/>
              </a:ln>
            </p:spPr>
            <p:txBody>
              <a:bodyPr/>
              <a:lstStyle/>
              <a:p>
                <a:endParaRPr lang="en-US"/>
              </a:p>
            </p:txBody>
          </p:sp>
          <p:sp>
            <p:nvSpPr>
              <p:cNvPr id="64537" name="Line 138"/>
              <p:cNvSpPr>
                <a:spLocks noChangeShapeType="1"/>
              </p:cNvSpPr>
              <p:nvPr/>
            </p:nvSpPr>
            <p:spPr bwMode="auto">
              <a:xfrm flipV="1">
                <a:off x="1927" y="3430"/>
                <a:ext cx="454" cy="317"/>
              </a:xfrm>
              <a:prstGeom prst="line">
                <a:avLst/>
              </a:prstGeom>
              <a:noFill/>
              <a:ln w="57150">
                <a:solidFill>
                  <a:schemeClr val="accent1"/>
                </a:solidFill>
                <a:round/>
                <a:headEnd/>
                <a:tailEnd type="triangle" w="med" len="med"/>
              </a:ln>
            </p:spPr>
            <p:txBody>
              <a:bodyPr/>
              <a:lstStyle/>
              <a:p>
                <a:endParaRPr lang="en-US"/>
              </a:p>
            </p:txBody>
          </p:sp>
        </p:grpSp>
      </p:grpSp>
      <p:sp>
        <p:nvSpPr>
          <p:cNvPr id="161998" name="Rectangle 206"/>
          <p:cNvSpPr>
            <a:spLocks noChangeArrowheads="1"/>
          </p:cNvSpPr>
          <p:nvPr/>
        </p:nvSpPr>
        <p:spPr bwMode="auto">
          <a:xfrm>
            <a:off x="609600" y="3105944"/>
            <a:ext cx="1736374" cy="923330"/>
          </a:xfrm>
          <a:prstGeom prst="rect">
            <a:avLst/>
          </a:prstGeom>
          <a:noFill/>
          <a:ln w="9525">
            <a:noFill/>
            <a:miter lim="800000"/>
            <a:headEnd/>
            <a:tailEnd/>
          </a:ln>
        </p:spPr>
        <p:txBody>
          <a:bodyPr wrap="none">
            <a:spAutoFit/>
          </a:bodyPr>
          <a:lstStyle/>
          <a:p>
            <a:pPr algn="ctr"/>
            <a:r>
              <a:rPr lang="en-US" b="1" dirty="0">
                <a:solidFill>
                  <a:srgbClr val="FF0000"/>
                </a:solidFill>
                <a:latin typeface="Arial" pitchFamily="34" charset="0"/>
              </a:rPr>
              <a:t>The choice of </a:t>
            </a:r>
            <a:endParaRPr lang="tr-TR" b="1" dirty="0">
              <a:solidFill>
                <a:srgbClr val="FF0000"/>
              </a:solidFill>
              <a:latin typeface="Arial" pitchFamily="34" charset="0"/>
            </a:endParaRPr>
          </a:p>
          <a:p>
            <a:pPr algn="ctr"/>
            <a:r>
              <a:rPr lang="en-US" b="1" dirty="0">
                <a:solidFill>
                  <a:srgbClr val="FF0000"/>
                </a:solidFill>
                <a:latin typeface="Arial" pitchFamily="34" charset="0"/>
              </a:rPr>
              <a:t> </a:t>
            </a:r>
            <a:r>
              <a:rPr lang="tr-TR" b="1" dirty="0">
                <a:solidFill>
                  <a:srgbClr val="FF0000"/>
                </a:solidFill>
                <a:latin typeface="Arial" pitchFamily="34" charset="0"/>
              </a:rPr>
              <a:t>unit cell </a:t>
            </a:r>
            <a:r>
              <a:rPr lang="en-US" b="1" dirty="0">
                <a:solidFill>
                  <a:srgbClr val="FF0000"/>
                </a:solidFill>
                <a:latin typeface="Arial" pitchFamily="34" charset="0"/>
              </a:rPr>
              <a:t> </a:t>
            </a:r>
            <a:endParaRPr lang="tr-TR" b="1" dirty="0">
              <a:solidFill>
                <a:srgbClr val="FF0000"/>
              </a:solidFill>
              <a:latin typeface="Arial" pitchFamily="34" charset="0"/>
            </a:endParaRPr>
          </a:p>
          <a:p>
            <a:pPr algn="ctr"/>
            <a:r>
              <a:rPr lang="en-US" b="1" dirty="0">
                <a:solidFill>
                  <a:srgbClr val="FF0000"/>
                </a:solidFill>
                <a:latin typeface="Arial" pitchFamily="34" charset="0"/>
              </a:rPr>
              <a:t>is not unique</a:t>
            </a:r>
            <a:r>
              <a:rPr lang="tr-TR" b="1" dirty="0">
                <a:solidFill>
                  <a:srgbClr val="FF0000"/>
                </a:solidFill>
                <a:latin typeface="Arial" pitchFamily="34" charset="0"/>
              </a:rPr>
              <a:t>.</a:t>
            </a:r>
          </a:p>
        </p:txBody>
      </p:sp>
      <p:sp>
        <p:nvSpPr>
          <p:cNvPr id="64523" name="Text Box 209"/>
          <p:cNvSpPr txBox="1">
            <a:spLocks noChangeArrowheads="1"/>
          </p:cNvSpPr>
          <p:nvPr/>
        </p:nvSpPr>
        <p:spPr bwMode="auto">
          <a:xfrm>
            <a:off x="3778250" y="5870575"/>
            <a:ext cx="298450" cy="366713"/>
          </a:xfrm>
          <a:prstGeom prst="rect">
            <a:avLst/>
          </a:prstGeom>
          <a:noFill/>
          <a:ln w="9525">
            <a:noFill/>
            <a:miter lim="800000"/>
            <a:headEnd/>
            <a:tailEnd/>
          </a:ln>
        </p:spPr>
        <p:txBody>
          <a:bodyPr wrap="none">
            <a:spAutoFit/>
          </a:bodyPr>
          <a:lstStyle/>
          <a:p>
            <a:r>
              <a:rPr lang="tr-TR"/>
              <a:t>a</a:t>
            </a:r>
          </a:p>
        </p:txBody>
      </p:sp>
      <p:grpSp>
        <p:nvGrpSpPr>
          <p:cNvPr id="7" name="Group 227"/>
          <p:cNvGrpSpPr>
            <a:grpSpLocks/>
          </p:cNvGrpSpPr>
          <p:nvPr/>
        </p:nvGrpSpPr>
        <p:grpSpPr bwMode="auto">
          <a:xfrm>
            <a:off x="3203575" y="5208588"/>
            <a:ext cx="720725" cy="511175"/>
            <a:chOff x="2018" y="3281"/>
            <a:chExt cx="454" cy="322"/>
          </a:xfrm>
        </p:grpSpPr>
        <p:sp>
          <p:nvSpPr>
            <p:cNvPr id="64531" name="Rectangle 207"/>
            <p:cNvSpPr>
              <a:spLocks noChangeArrowheads="1"/>
            </p:cNvSpPr>
            <p:nvPr/>
          </p:nvSpPr>
          <p:spPr bwMode="auto">
            <a:xfrm>
              <a:off x="2019" y="3285"/>
              <a:ext cx="453" cy="318"/>
            </a:xfrm>
            <a:prstGeom prst="rect">
              <a:avLst/>
            </a:prstGeom>
            <a:gradFill rotWithShape="1">
              <a:gsLst>
                <a:gs pos="0">
                  <a:srgbClr val="FFCCCC"/>
                </a:gs>
                <a:gs pos="100000">
                  <a:schemeClr val="bg1"/>
                </a:gs>
              </a:gsLst>
              <a:lin ang="5400000" scaled="1"/>
            </a:gradFill>
            <a:ln w="9525">
              <a:solidFill>
                <a:schemeClr val="tx1"/>
              </a:solidFill>
              <a:miter lim="800000"/>
              <a:headEnd/>
              <a:tailEnd/>
            </a:ln>
          </p:spPr>
          <p:txBody>
            <a:bodyPr wrap="none" anchor="ctr"/>
            <a:lstStyle/>
            <a:p>
              <a:pPr algn="ctr"/>
              <a:r>
                <a:rPr lang="tr-TR" b="0"/>
                <a:t>S</a:t>
              </a:r>
            </a:p>
          </p:txBody>
        </p:sp>
        <p:sp>
          <p:nvSpPr>
            <p:cNvPr id="64532" name="Line 210"/>
            <p:cNvSpPr>
              <a:spLocks noChangeShapeType="1"/>
            </p:cNvSpPr>
            <p:nvPr/>
          </p:nvSpPr>
          <p:spPr bwMode="auto">
            <a:xfrm>
              <a:off x="2018" y="3598"/>
              <a:ext cx="454" cy="0"/>
            </a:xfrm>
            <a:prstGeom prst="line">
              <a:avLst/>
            </a:prstGeom>
            <a:noFill/>
            <a:ln w="57150">
              <a:solidFill>
                <a:schemeClr val="accent1"/>
              </a:solidFill>
              <a:round/>
              <a:headEnd/>
              <a:tailEnd type="triangle" w="med" len="med"/>
            </a:ln>
          </p:spPr>
          <p:txBody>
            <a:bodyPr/>
            <a:lstStyle/>
            <a:p>
              <a:endParaRPr lang="en-US"/>
            </a:p>
          </p:txBody>
        </p:sp>
        <p:sp>
          <p:nvSpPr>
            <p:cNvPr id="64533" name="Line 211"/>
            <p:cNvSpPr>
              <a:spLocks noChangeShapeType="1"/>
            </p:cNvSpPr>
            <p:nvPr/>
          </p:nvSpPr>
          <p:spPr bwMode="auto">
            <a:xfrm flipV="1">
              <a:off x="2018" y="3281"/>
              <a:ext cx="0" cy="317"/>
            </a:xfrm>
            <a:prstGeom prst="line">
              <a:avLst/>
            </a:prstGeom>
            <a:noFill/>
            <a:ln w="57150">
              <a:solidFill>
                <a:schemeClr val="accent1"/>
              </a:solidFill>
              <a:round/>
              <a:headEnd/>
              <a:tailEnd type="triangle" w="med" len="med"/>
            </a:ln>
          </p:spPr>
          <p:txBody>
            <a:bodyPr/>
            <a:lstStyle/>
            <a:p>
              <a:endParaRPr lang="en-US"/>
            </a:p>
          </p:txBody>
        </p:sp>
      </p:grpSp>
      <p:sp>
        <p:nvSpPr>
          <p:cNvPr id="64525" name="Text Box 212"/>
          <p:cNvSpPr txBox="1">
            <a:spLocks noChangeArrowheads="1"/>
          </p:cNvSpPr>
          <p:nvPr/>
        </p:nvSpPr>
        <p:spPr bwMode="auto">
          <a:xfrm>
            <a:off x="2843213" y="5280025"/>
            <a:ext cx="311150" cy="366713"/>
          </a:xfrm>
          <a:prstGeom prst="rect">
            <a:avLst/>
          </a:prstGeom>
          <a:noFill/>
          <a:ln w="9525">
            <a:noFill/>
            <a:miter lim="800000"/>
            <a:headEnd/>
            <a:tailEnd/>
          </a:ln>
        </p:spPr>
        <p:txBody>
          <a:bodyPr wrap="none">
            <a:spAutoFit/>
          </a:bodyPr>
          <a:lstStyle/>
          <a:p>
            <a:r>
              <a:rPr lang="tr-TR"/>
              <a:t>b</a:t>
            </a:r>
          </a:p>
        </p:txBody>
      </p:sp>
      <p:sp>
        <p:nvSpPr>
          <p:cNvPr id="64526" name="Line 217"/>
          <p:cNvSpPr>
            <a:spLocks noChangeShapeType="1"/>
          </p:cNvSpPr>
          <p:nvPr/>
        </p:nvSpPr>
        <p:spPr bwMode="auto">
          <a:xfrm>
            <a:off x="5435600" y="4206875"/>
            <a:ext cx="576263" cy="0"/>
          </a:xfrm>
          <a:prstGeom prst="line">
            <a:avLst/>
          </a:prstGeom>
          <a:noFill/>
          <a:ln w="9525">
            <a:solidFill>
              <a:schemeClr val="tx1"/>
            </a:solidFill>
            <a:round/>
            <a:headEnd/>
            <a:tailEnd/>
          </a:ln>
        </p:spPr>
        <p:txBody>
          <a:bodyPr/>
          <a:lstStyle/>
          <a:p>
            <a:endParaRPr lang="en-US"/>
          </a:p>
        </p:txBody>
      </p:sp>
      <p:grpSp>
        <p:nvGrpSpPr>
          <p:cNvPr id="8" name="Group 229"/>
          <p:cNvGrpSpPr>
            <a:grpSpLocks/>
          </p:cNvGrpSpPr>
          <p:nvPr/>
        </p:nvGrpSpPr>
        <p:grpSpPr bwMode="auto">
          <a:xfrm>
            <a:off x="3563938" y="3933825"/>
            <a:ext cx="720725" cy="511175"/>
            <a:chOff x="2018" y="3281"/>
            <a:chExt cx="454" cy="322"/>
          </a:xfrm>
        </p:grpSpPr>
        <p:sp>
          <p:nvSpPr>
            <p:cNvPr id="64528" name="Rectangle 230"/>
            <p:cNvSpPr>
              <a:spLocks noChangeArrowheads="1"/>
            </p:cNvSpPr>
            <p:nvPr/>
          </p:nvSpPr>
          <p:spPr bwMode="auto">
            <a:xfrm>
              <a:off x="2019" y="3285"/>
              <a:ext cx="453" cy="318"/>
            </a:xfrm>
            <a:prstGeom prst="rect">
              <a:avLst/>
            </a:prstGeom>
            <a:gradFill rotWithShape="1">
              <a:gsLst>
                <a:gs pos="0">
                  <a:srgbClr val="FFCCCC"/>
                </a:gs>
                <a:gs pos="100000">
                  <a:schemeClr val="bg1"/>
                </a:gs>
              </a:gsLst>
              <a:lin ang="5400000" scaled="1"/>
            </a:gradFill>
            <a:ln w="9525">
              <a:solidFill>
                <a:schemeClr val="tx1"/>
              </a:solidFill>
              <a:miter lim="800000"/>
              <a:headEnd/>
              <a:tailEnd/>
            </a:ln>
          </p:spPr>
          <p:txBody>
            <a:bodyPr wrap="none" anchor="ctr"/>
            <a:lstStyle/>
            <a:p>
              <a:pPr algn="ctr"/>
              <a:r>
                <a:rPr lang="tr-TR" b="0"/>
                <a:t>S</a:t>
              </a:r>
            </a:p>
          </p:txBody>
        </p:sp>
        <p:sp>
          <p:nvSpPr>
            <p:cNvPr id="64529" name="Line 231"/>
            <p:cNvSpPr>
              <a:spLocks noChangeShapeType="1"/>
            </p:cNvSpPr>
            <p:nvPr/>
          </p:nvSpPr>
          <p:spPr bwMode="auto">
            <a:xfrm>
              <a:off x="2018" y="3598"/>
              <a:ext cx="454" cy="0"/>
            </a:xfrm>
            <a:prstGeom prst="line">
              <a:avLst/>
            </a:prstGeom>
            <a:noFill/>
            <a:ln w="57150">
              <a:solidFill>
                <a:srgbClr val="7030A0"/>
              </a:solidFill>
              <a:round/>
              <a:headEnd/>
              <a:tailEnd type="triangle" w="med" len="med"/>
            </a:ln>
          </p:spPr>
          <p:txBody>
            <a:bodyPr/>
            <a:lstStyle/>
            <a:p>
              <a:endParaRPr lang="en-US"/>
            </a:p>
          </p:txBody>
        </p:sp>
        <p:sp>
          <p:nvSpPr>
            <p:cNvPr id="64530" name="Line 232"/>
            <p:cNvSpPr>
              <a:spLocks noChangeShapeType="1"/>
            </p:cNvSpPr>
            <p:nvPr/>
          </p:nvSpPr>
          <p:spPr bwMode="auto">
            <a:xfrm flipV="1">
              <a:off x="2018" y="3281"/>
              <a:ext cx="0" cy="317"/>
            </a:xfrm>
            <a:prstGeom prst="line">
              <a:avLst/>
            </a:prstGeom>
            <a:noFill/>
            <a:ln w="57150">
              <a:solidFill>
                <a:srgbClr val="7030A0"/>
              </a:solidFill>
              <a:round/>
              <a:headEnd/>
              <a:tailEnd type="triangle" w="med" len="med"/>
            </a:ln>
          </p:spPr>
          <p:txBody>
            <a:bodyPr/>
            <a:lstStyle/>
            <a:p>
              <a:endParaRPr lang="en-US"/>
            </a:p>
          </p:txBody>
        </p:sp>
      </p:grpSp>
      <p:sp>
        <p:nvSpPr>
          <p:cNvPr id="72" name="Rectangle 48"/>
          <p:cNvSpPr txBox="1">
            <a:spLocks noChangeArrowheads="1"/>
          </p:cNvSpPr>
          <p:nvPr/>
        </p:nvSpPr>
        <p:spPr>
          <a:xfrm>
            <a:off x="174625" y="1116808"/>
            <a:ext cx="8740775" cy="300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GB" sz="2800" i="1" dirty="0">
                <a:solidFill>
                  <a:srgbClr val="7030A0"/>
                </a:solidFill>
              </a:rPr>
              <a:t>Typically</a:t>
            </a:r>
            <a:r>
              <a:rPr lang="en-GB" sz="2800" dirty="0">
                <a:solidFill>
                  <a:schemeClr val="accent1"/>
                </a:solidFill>
              </a:rPr>
              <a:t> has lattice vectors shown between lattice points.</a:t>
            </a:r>
          </a:p>
        </p:txBody>
      </p:sp>
      <p:graphicFrame>
        <p:nvGraphicFramePr>
          <p:cNvPr id="73" name="Object 6" descr="kr2siec_b"/>
          <p:cNvGraphicFramePr>
            <a:graphicFrameLocks noChangeAspect="1"/>
          </p:cNvGraphicFramePr>
          <p:nvPr>
            <p:extLst>
              <p:ext uri="{D42A27DB-BD31-4B8C-83A1-F6EECF244321}">
                <p14:modId xmlns:p14="http://schemas.microsoft.com/office/powerpoint/2010/main" val="684008360"/>
              </p:ext>
            </p:extLst>
          </p:nvPr>
        </p:nvGraphicFramePr>
        <p:xfrm>
          <a:off x="-32872" y="4206875"/>
          <a:ext cx="2594151" cy="2967038"/>
        </p:xfrm>
        <a:graphic>
          <a:graphicData uri="http://schemas.openxmlformats.org/presentationml/2006/ole">
            <mc:AlternateContent xmlns:mc="http://schemas.openxmlformats.org/markup-compatibility/2006">
              <mc:Choice xmlns:v="urn:schemas-microsoft-com:vml" Requires="v">
                <p:oleObj name="Bitmap Image" r:id="rId3" imgW="2981160" imgH="3409920" progId="Paint.Picture">
                  <p:embed/>
                </p:oleObj>
              </mc:Choice>
              <mc:Fallback>
                <p:oleObj name="Bitmap Image" r:id="rId3" imgW="2981160" imgH="3409920" progId="Paint.Picture">
                  <p:embed/>
                  <p:pic>
                    <p:nvPicPr>
                      <p:cNvPr id="0" name=""/>
                      <p:cNvPicPr>
                        <a:picLocks noChangeAspect="1" noChangeArrowheads="1"/>
                      </p:cNvPicPr>
                      <p:nvPr/>
                    </p:nvPicPr>
                    <p:blipFill>
                      <a:blip r:embed="rId4">
                        <a:lum contrast="24000"/>
                      </a:blip>
                      <a:srcRect/>
                      <a:stretch>
                        <a:fillRect/>
                      </a:stretch>
                    </p:blipFill>
                    <p:spPr bwMode="auto">
                      <a:xfrm>
                        <a:off x="-32872" y="4206875"/>
                        <a:ext cx="2594151" cy="2967038"/>
                      </a:xfrm>
                      <a:prstGeom prst="rect">
                        <a:avLst/>
                      </a:prstGeom>
                      <a:noFill/>
                    </p:spPr>
                  </p:pic>
                </p:oleObj>
              </mc:Fallback>
            </mc:AlternateContent>
          </a:graphicData>
        </a:graphic>
      </p:graphicFrame>
    </p:spTree>
    <p:extLst>
      <p:ext uri="{BB962C8B-B14F-4D97-AF65-F5344CB8AC3E}">
        <p14:creationId xmlns:p14="http://schemas.microsoft.com/office/powerpoint/2010/main" val="1480630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repeatCount="indefinite" fill="hold" grpId="0" nodeType="clickEffect">
                                  <p:stCondLst>
                                    <p:cond delay="0"/>
                                  </p:stCondLst>
                                  <p:childTnLst>
                                    <p:set>
                                      <p:cBhvr>
                                        <p:cTn id="11" dur="1" fill="hold">
                                          <p:stCondLst>
                                            <p:cond delay="0"/>
                                          </p:stCondLst>
                                        </p:cTn>
                                        <p:tgtEl>
                                          <p:spTgt spid="161998"/>
                                        </p:tgtEl>
                                        <p:attrNameLst>
                                          <p:attrName>style.visibility</p:attrName>
                                        </p:attrNameLst>
                                      </p:cBhvr>
                                      <p:to>
                                        <p:strVal val="visible"/>
                                      </p:to>
                                    </p:set>
                                    <p:anim calcmode="lin" valueType="num">
                                      <p:cBhvr>
                                        <p:cTn id="12" dur="5000" fill="hold"/>
                                        <p:tgtEl>
                                          <p:spTgt spid="161998"/>
                                        </p:tgtEl>
                                        <p:attrNameLst>
                                          <p:attrName>ppt_w</p:attrName>
                                        </p:attrNameLst>
                                      </p:cBhvr>
                                      <p:tavLst>
                                        <p:tav tm="0" fmla="#ppt_w*sin(2.5*pi*$)">
                                          <p:val>
                                            <p:fltVal val="0"/>
                                          </p:val>
                                        </p:tav>
                                        <p:tav tm="100000">
                                          <p:val>
                                            <p:fltVal val="1"/>
                                          </p:val>
                                        </p:tav>
                                      </p:tavLst>
                                    </p:anim>
                                    <p:anim calcmode="lin" valueType="num">
                                      <p:cBhvr>
                                        <p:cTn id="13" dur="5000" fill="hold"/>
                                        <p:tgtEl>
                                          <p:spTgt spid="161998"/>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childTnLst>
                                </p:cTn>
                              </p:par>
                            </p:childTnLst>
                          </p:cTn>
                        </p:par>
                        <p:par>
                          <p:cTn id="16" fill="hold">
                            <p:stCondLst>
                              <p:cond delay="50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55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6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98"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en-US" sz="3600">
                <a:latin typeface="Verdana" pitchFamily="34" charset="0"/>
              </a:rPr>
              <a:t>2D </a:t>
            </a:r>
            <a:r>
              <a:rPr lang="tr-TR" sz="3600">
                <a:latin typeface="Verdana" pitchFamily="34" charset="0"/>
              </a:rPr>
              <a:t>Unit Cell </a:t>
            </a:r>
            <a:r>
              <a:rPr lang="en-US" sz="3600">
                <a:latin typeface="Verdana" pitchFamily="34" charset="0"/>
              </a:rPr>
              <a:t>example -(NaCl)</a:t>
            </a:r>
          </a:p>
        </p:txBody>
      </p:sp>
      <p:grpSp>
        <p:nvGrpSpPr>
          <p:cNvPr id="2" name="Group 3"/>
          <p:cNvGrpSpPr>
            <a:grpSpLocks/>
          </p:cNvGrpSpPr>
          <p:nvPr/>
        </p:nvGrpSpPr>
        <p:grpSpPr bwMode="auto">
          <a:xfrm>
            <a:off x="1587500" y="1974850"/>
            <a:ext cx="5576888" cy="3109913"/>
            <a:chOff x="1181" y="1449"/>
            <a:chExt cx="3513" cy="1959"/>
          </a:xfrm>
        </p:grpSpPr>
        <p:sp>
          <p:nvSpPr>
            <p:cNvPr id="65543" name="Oval 4"/>
            <p:cNvSpPr>
              <a:spLocks noChangeArrowheads="1"/>
            </p:cNvSpPr>
            <p:nvPr/>
          </p:nvSpPr>
          <p:spPr bwMode="auto">
            <a:xfrm>
              <a:off x="1181" y="1449"/>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44" name="Oval 5"/>
            <p:cNvSpPr>
              <a:spLocks noChangeArrowheads="1"/>
            </p:cNvSpPr>
            <p:nvPr/>
          </p:nvSpPr>
          <p:spPr bwMode="auto">
            <a:xfrm>
              <a:off x="1699" y="1449"/>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45" name="Oval 6"/>
            <p:cNvSpPr>
              <a:spLocks noChangeArrowheads="1"/>
            </p:cNvSpPr>
            <p:nvPr/>
          </p:nvSpPr>
          <p:spPr bwMode="auto">
            <a:xfrm>
              <a:off x="2218" y="1449"/>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46" name="Oval 7"/>
            <p:cNvSpPr>
              <a:spLocks noChangeArrowheads="1"/>
            </p:cNvSpPr>
            <p:nvPr/>
          </p:nvSpPr>
          <p:spPr bwMode="auto">
            <a:xfrm>
              <a:off x="2736" y="1449"/>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47" name="Oval 8"/>
            <p:cNvSpPr>
              <a:spLocks noChangeArrowheads="1"/>
            </p:cNvSpPr>
            <p:nvPr/>
          </p:nvSpPr>
          <p:spPr bwMode="auto">
            <a:xfrm>
              <a:off x="3254" y="1449"/>
              <a:ext cx="404" cy="403"/>
            </a:xfrm>
            <a:prstGeom prst="ellipse">
              <a:avLst/>
            </a:prstGeom>
            <a:solidFill>
              <a:srgbClr val="FF6600"/>
            </a:solidFill>
            <a:ln w="19050">
              <a:solidFill>
                <a:srgbClr val="FF0000"/>
              </a:solidFill>
              <a:round/>
              <a:headEnd/>
              <a:tailEnd/>
            </a:ln>
          </p:spPr>
          <p:txBody>
            <a:bodyPr/>
            <a:lstStyle/>
            <a:p>
              <a:endParaRPr lang="tr-TR"/>
            </a:p>
          </p:txBody>
        </p:sp>
        <p:sp>
          <p:nvSpPr>
            <p:cNvPr id="65548" name="Oval 9"/>
            <p:cNvSpPr>
              <a:spLocks noChangeArrowheads="1"/>
            </p:cNvSpPr>
            <p:nvPr/>
          </p:nvSpPr>
          <p:spPr bwMode="auto">
            <a:xfrm>
              <a:off x="3773" y="1449"/>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49" name="Oval 10"/>
            <p:cNvSpPr>
              <a:spLocks noChangeArrowheads="1"/>
            </p:cNvSpPr>
            <p:nvPr/>
          </p:nvSpPr>
          <p:spPr bwMode="auto">
            <a:xfrm>
              <a:off x="4291" y="1449"/>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50" name="Oval 11"/>
            <p:cNvSpPr>
              <a:spLocks noChangeArrowheads="1"/>
            </p:cNvSpPr>
            <p:nvPr/>
          </p:nvSpPr>
          <p:spPr bwMode="auto">
            <a:xfrm>
              <a:off x="1181" y="1968"/>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51" name="Oval 12"/>
            <p:cNvSpPr>
              <a:spLocks noChangeArrowheads="1"/>
            </p:cNvSpPr>
            <p:nvPr/>
          </p:nvSpPr>
          <p:spPr bwMode="auto">
            <a:xfrm>
              <a:off x="1699" y="1968"/>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52" name="Oval 13"/>
            <p:cNvSpPr>
              <a:spLocks noChangeArrowheads="1"/>
            </p:cNvSpPr>
            <p:nvPr/>
          </p:nvSpPr>
          <p:spPr bwMode="auto">
            <a:xfrm>
              <a:off x="2218" y="1968"/>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53" name="Oval 14"/>
            <p:cNvSpPr>
              <a:spLocks noChangeArrowheads="1"/>
            </p:cNvSpPr>
            <p:nvPr/>
          </p:nvSpPr>
          <p:spPr bwMode="auto">
            <a:xfrm>
              <a:off x="2736" y="1968"/>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54" name="Oval 15"/>
            <p:cNvSpPr>
              <a:spLocks noChangeArrowheads="1"/>
            </p:cNvSpPr>
            <p:nvPr/>
          </p:nvSpPr>
          <p:spPr bwMode="auto">
            <a:xfrm>
              <a:off x="3254" y="1968"/>
              <a:ext cx="404" cy="403"/>
            </a:xfrm>
            <a:prstGeom prst="ellipse">
              <a:avLst/>
            </a:prstGeom>
            <a:solidFill>
              <a:srgbClr val="0000FF"/>
            </a:solidFill>
            <a:ln w="19050">
              <a:solidFill>
                <a:srgbClr val="0000FF"/>
              </a:solidFill>
              <a:round/>
              <a:headEnd/>
              <a:tailEnd/>
            </a:ln>
          </p:spPr>
          <p:txBody>
            <a:bodyPr/>
            <a:lstStyle/>
            <a:p>
              <a:endParaRPr lang="tr-TR"/>
            </a:p>
          </p:txBody>
        </p:sp>
        <p:sp>
          <p:nvSpPr>
            <p:cNvPr id="65555" name="Oval 16"/>
            <p:cNvSpPr>
              <a:spLocks noChangeArrowheads="1"/>
            </p:cNvSpPr>
            <p:nvPr/>
          </p:nvSpPr>
          <p:spPr bwMode="auto">
            <a:xfrm>
              <a:off x="3773" y="1968"/>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56" name="Oval 17"/>
            <p:cNvSpPr>
              <a:spLocks noChangeArrowheads="1"/>
            </p:cNvSpPr>
            <p:nvPr/>
          </p:nvSpPr>
          <p:spPr bwMode="auto">
            <a:xfrm>
              <a:off x="4291" y="1968"/>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57" name="Oval 18"/>
            <p:cNvSpPr>
              <a:spLocks noChangeArrowheads="1"/>
            </p:cNvSpPr>
            <p:nvPr/>
          </p:nvSpPr>
          <p:spPr bwMode="auto">
            <a:xfrm>
              <a:off x="1181" y="2486"/>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58" name="Oval 19"/>
            <p:cNvSpPr>
              <a:spLocks noChangeArrowheads="1"/>
            </p:cNvSpPr>
            <p:nvPr/>
          </p:nvSpPr>
          <p:spPr bwMode="auto">
            <a:xfrm>
              <a:off x="1699" y="2486"/>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59" name="Oval 20"/>
            <p:cNvSpPr>
              <a:spLocks noChangeArrowheads="1"/>
            </p:cNvSpPr>
            <p:nvPr/>
          </p:nvSpPr>
          <p:spPr bwMode="auto">
            <a:xfrm>
              <a:off x="2218" y="2486"/>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60" name="Oval 21"/>
            <p:cNvSpPr>
              <a:spLocks noChangeArrowheads="1"/>
            </p:cNvSpPr>
            <p:nvPr/>
          </p:nvSpPr>
          <p:spPr bwMode="auto">
            <a:xfrm>
              <a:off x="2736" y="2486"/>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61" name="Oval 22"/>
            <p:cNvSpPr>
              <a:spLocks noChangeArrowheads="1"/>
            </p:cNvSpPr>
            <p:nvPr/>
          </p:nvSpPr>
          <p:spPr bwMode="auto">
            <a:xfrm>
              <a:off x="3254" y="2486"/>
              <a:ext cx="404" cy="403"/>
            </a:xfrm>
            <a:prstGeom prst="ellipse">
              <a:avLst/>
            </a:prstGeom>
            <a:solidFill>
              <a:srgbClr val="FF6600"/>
            </a:solidFill>
            <a:ln w="19050">
              <a:solidFill>
                <a:srgbClr val="FF0000"/>
              </a:solidFill>
              <a:round/>
              <a:headEnd/>
              <a:tailEnd/>
            </a:ln>
          </p:spPr>
          <p:txBody>
            <a:bodyPr/>
            <a:lstStyle/>
            <a:p>
              <a:endParaRPr lang="tr-TR"/>
            </a:p>
          </p:txBody>
        </p:sp>
        <p:sp>
          <p:nvSpPr>
            <p:cNvPr id="65562" name="Oval 23"/>
            <p:cNvSpPr>
              <a:spLocks noChangeArrowheads="1"/>
            </p:cNvSpPr>
            <p:nvPr/>
          </p:nvSpPr>
          <p:spPr bwMode="auto">
            <a:xfrm>
              <a:off x="3773" y="2486"/>
              <a:ext cx="403" cy="403"/>
            </a:xfrm>
            <a:prstGeom prst="ellipse">
              <a:avLst/>
            </a:prstGeom>
            <a:solidFill>
              <a:srgbClr val="0000FF"/>
            </a:solidFill>
            <a:ln w="19050">
              <a:solidFill>
                <a:srgbClr val="0000FF"/>
              </a:solidFill>
              <a:round/>
              <a:headEnd/>
              <a:tailEnd/>
            </a:ln>
          </p:spPr>
          <p:txBody>
            <a:bodyPr/>
            <a:lstStyle/>
            <a:p>
              <a:endParaRPr lang="tr-TR"/>
            </a:p>
          </p:txBody>
        </p:sp>
        <p:sp>
          <p:nvSpPr>
            <p:cNvPr id="65563" name="Oval 24"/>
            <p:cNvSpPr>
              <a:spLocks noChangeArrowheads="1"/>
            </p:cNvSpPr>
            <p:nvPr/>
          </p:nvSpPr>
          <p:spPr bwMode="auto">
            <a:xfrm>
              <a:off x="4291" y="2486"/>
              <a:ext cx="403" cy="403"/>
            </a:xfrm>
            <a:prstGeom prst="ellipse">
              <a:avLst/>
            </a:prstGeom>
            <a:solidFill>
              <a:srgbClr val="FF6600"/>
            </a:solidFill>
            <a:ln w="19050">
              <a:solidFill>
                <a:srgbClr val="FF0000"/>
              </a:solidFill>
              <a:round/>
              <a:headEnd/>
              <a:tailEnd/>
            </a:ln>
          </p:spPr>
          <p:txBody>
            <a:bodyPr/>
            <a:lstStyle/>
            <a:p>
              <a:endParaRPr lang="tr-TR"/>
            </a:p>
          </p:txBody>
        </p:sp>
        <p:sp>
          <p:nvSpPr>
            <p:cNvPr id="65564" name="Oval 25"/>
            <p:cNvSpPr>
              <a:spLocks noChangeArrowheads="1"/>
            </p:cNvSpPr>
            <p:nvPr/>
          </p:nvSpPr>
          <p:spPr bwMode="auto">
            <a:xfrm>
              <a:off x="1181" y="3004"/>
              <a:ext cx="403" cy="404"/>
            </a:xfrm>
            <a:prstGeom prst="ellipse">
              <a:avLst/>
            </a:prstGeom>
            <a:solidFill>
              <a:srgbClr val="0000FF"/>
            </a:solidFill>
            <a:ln w="19050">
              <a:solidFill>
                <a:srgbClr val="0000FF"/>
              </a:solidFill>
              <a:round/>
              <a:headEnd/>
              <a:tailEnd/>
            </a:ln>
          </p:spPr>
          <p:txBody>
            <a:bodyPr/>
            <a:lstStyle/>
            <a:p>
              <a:endParaRPr lang="tr-TR"/>
            </a:p>
          </p:txBody>
        </p:sp>
        <p:sp>
          <p:nvSpPr>
            <p:cNvPr id="65565" name="Oval 26"/>
            <p:cNvSpPr>
              <a:spLocks noChangeArrowheads="1"/>
            </p:cNvSpPr>
            <p:nvPr/>
          </p:nvSpPr>
          <p:spPr bwMode="auto">
            <a:xfrm>
              <a:off x="1699" y="3004"/>
              <a:ext cx="403" cy="404"/>
            </a:xfrm>
            <a:prstGeom prst="ellipse">
              <a:avLst/>
            </a:prstGeom>
            <a:solidFill>
              <a:srgbClr val="FF6600"/>
            </a:solidFill>
            <a:ln w="19050">
              <a:solidFill>
                <a:srgbClr val="FF0000"/>
              </a:solidFill>
              <a:round/>
              <a:headEnd/>
              <a:tailEnd/>
            </a:ln>
          </p:spPr>
          <p:txBody>
            <a:bodyPr/>
            <a:lstStyle/>
            <a:p>
              <a:endParaRPr lang="tr-TR"/>
            </a:p>
          </p:txBody>
        </p:sp>
        <p:sp>
          <p:nvSpPr>
            <p:cNvPr id="65566" name="Oval 27"/>
            <p:cNvSpPr>
              <a:spLocks noChangeArrowheads="1"/>
            </p:cNvSpPr>
            <p:nvPr/>
          </p:nvSpPr>
          <p:spPr bwMode="auto">
            <a:xfrm>
              <a:off x="2218" y="3004"/>
              <a:ext cx="403" cy="404"/>
            </a:xfrm>
            <a:prstGeom prst="ellipse">
              <a:avLst/>
            </a:prstGeom>
            <a:solidFill>
              <a:srgbClr val="0000FF"/>
            </a:solidFill>
            <a:ln w="19050">
              <a:solidFill>
                <a:srgbClr val="0000FF"/>
              </a:solidFill>
              <a:round/>
              <a:headEnd/>
              <a:tailEnd/>
            </a:ln>
          </p:spPr>
          <p:txBody>
            <a:bodyPr/>
            <a:lstStyle/>
            <a:p>
              <a:endParaRPr lang="tr-TR"/>
            </a:p>
          </p:txBody>
        </p:sp>
        <p:sp>
          <p:nvSpPr>
            <p:cNvPr id="65567" name="Oval 28"/>
            <p:cNvSpPr>
              <a:spLocks noChangeArrowheads="1"/>
            </p:cNvSpPr>
            <p:nvPr/>
          </p:nvSpPr>
          <p:spPr bwMode="auto">
            <a:xfrm>
              <a:off x="2736" y="3004"/>
              <a:ext cx="403" cy="404"/>
            </a:xfrm>
            <a:prstGeom prst="ellipse">
              <a:avLst/>
            </a:prstGeom>
            <a:solidFill>
              <a:srgbClr val="FF6600"/>
            </a:solidFill>
            <a:ln w="19050">
              <a:solidFill>
                <a:srgbClr val="FF0000"/>
              </a:solidFill>
              <a:round/>
              <a:headEnd/>
              <a:tailEnd/>
            </a:ln>
          </p:spPr>
          <p:txBody>
            <a:bodyPr/>
            <a:lstStyle/>
            <a:p>
              <a:endParaRPr lang="tr-TR"/>
            </a:p>
          </p:txBody>
        </p:sp>
        <p:sp>
          <p:nvSpPr>
            <p:cNvPr id="65568" name="Oval 29"/>
            <p:cNvSpPr>
              <a:spLocks noChangeArrowheads="1"/>
            </p:cNvSpPr>
            <p:nvPr/>
          </p:nvSpPr>
          <p:spPr bwMode="auto">
            <a:xfrm>
              <a:off x="3254" y="3004"/>
              <a:ext cx="404" cy="404"/>
            </a:xfrm>
            <a:prstGeom prst="ellipse">
              <a:avLst/>
            </a:prstGeom>
            <a:solidFill>
              <a:srgbClr val="0000FF"/>
            </a:solidFill>
            <a:ln w="19050">
              <a:solidFill>
                <a:srgbClr val="0000FF"/>
              </a:solidFill>
              <a:round/>
              <a:headEnd/>
              <a:tailEnd/>
            </a:ln>
          </p:spPr>
          <p:txBody>
            <a:bodyPr/>
            <a:lstStyle/>
            <a:p>
              <a:endParaRPr lang="tr-TR"/>
            </a:p>
          </p:txBody>
        </p:sp>
        <p:sp>
          <p:nvSpPr>
            <p:cNvPr id="65569" name="Oval 30"/>
            <p:cNvSpPr>
              <a:spLocks noChangeArrowheads="1"/>
            </p:cNvSpPr>
            <p:nvPr/>
          </p:nvSpPr>
          <p:spPr bwMode="auto">
            <a:xfrm>
              <a:off x="3773" y="3004"/>
              <a:ext cx="403" cy="404"/>
            </a:xfrm>
            <a:prstGeom prst="ellipse">
              <a:avLst/>
            </a:prstGeom>
            <a:solidFill>
              <a:srgbClr val="FF6600"/>
            </a:solidFill>
            <a:ln w="19050">
              <a:solidFill>
                <a:srgbClr val="FF0000"/>
              </a:solidFill>
              <a:round/>
              <a:headEnd/>
              <a:tailEnd/>
            </a:ln>
          </p:spPr>
          <p:txBody>
            <a:bodyPr/>
            <a:lstStyle/>
            <a:p>
              <a:endParaRPr lang="tr-TR"/>
            </a:p>
          </p:txBody>
        </p:sp>
        <p:sp>
          <p:nvSpPr>
            <p:cNvPr id="65570" name="Oval 31"/>
            <p:cNvSpPr>
              <a:spLocks noChangeArrowheads="1"/>
            </p:cNvSpPr>
            <p:nvPr/>
          </p:nvSpPr>
          <p:spPr bwMode="auto">
            <a:xfrm>
              <a:off x="4291" y="3004"/>
              <a:ext cx="403" cy="404"/>
            </a:xfrm>
            <a:prstGeom prst="ellipse">
              <a:avLst/>
            </a:prstGeom>
            <a:solidFill>
              <a:srgbClr val="0000FF"/>
            </a:solidFill>
            <a:ln w="19050">
              <a:solidFill>
                <a:srgbClr val="0000FF"/>
              </a:solidFill>
              <a:round/>
              <a:headEnd/>
              <a:tailEnd/>
            </a:ln>
          </p:spPr>
          <p:txBody>
            <a:bodyPr/>
            <a:lstStyle/>
            <a:p>
              <a:endParaRPr lang="tr-TR"/>
            </a:p>
          </p:txBody>
        </p:sp>
      </p:grpSp>
      <p:sp>
        <p:nvSpPr>
          <p:cNvPr id="251936" name="Text Box 32"/>
          <p:cNvSpPr txBox="1">
            <a:spLocks noChangeArrowheads="1"/>
          </p:cNvSpPr>
          <p:nvPr/>
        </p:nvSpPr>
        <p:spPr bwMode="auto">
          <a:xfrm>
            <a:off x="755650" y="5373688"/>
            <a:ext cx="7777163" cy="822325"/>
          </a:xfrm>
          <a:prstGeom prst="rect">
            <a:avLst/>
          </a:prstGeom>
          <a:noFill/>
          <a:ln w="9525">
            <a:noFill/>
            <a:miter lim="800000"/>
            <a:headEnd/>
            <a:tailEnd/>
          </a:ln>
        </p:spPr>
        <p:txBody>
          <a:bodyPr>
            <a:spAutoFit/>
          </a:bodyPr>
          <a:lstStyle/>
          <a:p>
            <a:pPr eaLnBrk="0" hangingPunct="0">
              <a:spcBef>
                <a:spcPct val="50000"/>
              </a:spcBef>
            </a:pPr>
            <a:r>
              <a:rPr lang="en-US" sz="2400" b="0" dirty="0">
                <a:latin typeface="Arial" pitchFamily="34" charset="0"/>
              </a:rPr>
              <a:t>We define </a:t>
            </a:r>
            <a:r>
              <a:rPr lang="en-US" sz="2400" u="sng" dirty="0">
                <a:latin typeface="Arial" pitchFamily="34" charset="0"/>
              </a:rPr>
              <a:t>lattice points</a:t>
            </a:r>
            <a:r>
              <a:rPr lang="en-US" sz="2400" b="0" dirty="0">
                <a:latin typeface="Arial" pitchFamily="34" charset="0"/>
              </a:rPr>
              <a:t> ; these are points with </a:t>
            </a:r>
            <a:r>
              <a:rPr lang="en-US" sz="2400" b="0" i="1" dirty="0">
                <a:latin typeface="Arial" pitchFamily="34" charset="0"/>
              </a:rPr>
              <a:t>identical environments</a:t>
            </a:r>
            <a:endParaRPr lang="en-US" sz="2400" b="0" dirty="0">
              <a:latin typeface="Arial" pitchFamily="34" charset="0"/>
            </a:endParaRPr>
          </a:p>
        </p:txBody>
      </p:sp>
      <p:sp>
        <p:nvSpPr>
          <p:cNvPr id="36" name="Rectangle 35"/>
          <p:cNvSpPr/>
          <p:nvPr/>
        </p:nvSpPr>
        <p:spPr>
          <a:xfrm>
            <a:off x="3581400" y="3124200"/>
            <a:ext cx="838200" cy="838200"/>
          </a:xfrm>
          <a:prstGeom prst="rect">
            <a:avLst/>
          </a:prstGeom>
          <a:solidFill>
            <a:schemeClr val="accent5">
              <a:lumMod val="20000"/>
              <a:lumOff val="80000"/>
              <a:alpha val="43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32"/>
          <p:cNvSpPr txBox="1">
            <a:spLocks noChangeArrowheads="1"/>
          </p:cNvSpPr>
          <p:nvPr/>
        </p:nvSpPr>
        <p:spPr bwMode="auto">
          <a:xfrm>
            <a:off x="609600" y="1214735"/>
            <a:ext cx="7777163" cy="461665"/>
          </a:xfrm>
          <a:prstGeom prst="rect">
            <a:avLst/>
          </a:prstGeom>
          <a:noFill/>
          <a:ln w="9525">
            <a:noFill/>
            <a:miter lim="800000"/>
            <a:headEnd/>
            <a:tailEnd/>
          </a:ln>
        </p:spPr>
        <p:txBody>
          <a:bodyPr>
            <a:spAutoFit/>
          </a:bodyPr>
          <a:lstStyle/>
          <a:p>
            <a:pPr algn="ctr" eaLnBrk="0" hangingPunct="0">
              <a:spcBef>
                <a:spcPct val="50000"/>
              </a:spcBef>
            </a:pPr>
            <a:r>
              <a:rPr lang="en-US" sz="2400" b="0" dirty="0">
                <a:solidFill>
                  <a:srgbClr val="0070C0"/>
                </a:solidFill>
                <a:latin typeface="Arial" pitchFamily="34" charset="0"/>
              </a:rPr>
              <a:t>Can the box be a unit cell? </a:t>
            </a:r>
          </a:p>
        </p:txBody>
      </p:sp>
    </p:spTree>
    <p:extLst>
      <p:ext uri="{BB962C8B-B14F-4D97-AF65-F5344CB8AC3E}">
        <p14:creationId xmlns:p14="http://schemas.microsoft.com/office/powerpoint/2010/main" val="10723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1936"/>
                                        </p:tgtEl>
                                        <p:attrNameLst>
                                          <p:attrName>style.visibility</p:attrName>
                                        </p:attrNameLst>
                                      </p:cBhvr>
                                      <p:to>
                                        <p:strVal val="visible"/>
                                      </p:to>
                                    </p:set>
                                    <p:anim calcmode="lin" valueType="num">
                                      <p:cBhvr additive="base">
                                        <p:cTn id="7" dur="500" fill="hold"/>
                                        <p:tgtEl>
                                          <p:spTgt spid="251936"/>
                                        </p:tgtEl>
                                        <p:attrNameLst>
                                          <p:attrName>ppt_x</p:attrName>
                                        </p:attrNameLst>
                                      </p:cBhvr>
                                      <p:tavLst>
                                        <p:tav tm="0">
                                          <p:val>
                                            <p:strVal val="#ppt_x"/>
                                          </p:val>
                                        </p:tav>
                                        <p:tav tm="100000">
                                          <p:val>
                                            <p:strVal val="#ppt_x"/>
                                          </p:val>
                                        </p:tav>
                                      </p:tavLst>
                                    </p:anim>
                                    <p:anim calcmode="lin" valueType="num">
                                      <p:cBhvr additive="base">
                                        <p:cTn id="8" dur="500" fill="hold"/>
                                        <p:tgtEl>
                                          <p:spTgt spid="2519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36" grpId="0" autoUpdateAnimBg="0"/>
      <p:bldP spid="36" grpId="0" animBg="1"/>
      <p:bldP spid="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GB">
                <a:latin typeface="Verdana" pitchFamily="34" charset="0"/>
              </a:rPr>
              <a:t>What is the point?</a:t>
            </a:r>
          </a:p>
        </p:txBody>
      </p:sp>
      <p:sp>
        <p:nvSpPr>
          <p:cNvPr id="25604" name="Rectangle 3"/>
          <p:cNvSpPr>
            <a:spLocks noGrp="1" noChangeArrowheads="1"/>
          </p:cNvSpPr>
          <p:nvPr>
            <p:ph type="body" idx="1"/>
          </p:nvPr>
        </p:nvSpPr>
        <p:spPr>
          <a:xfrm>
            <a:off x="609600" y="1905000"/>
            <a:ext cx="7661275" cy="3756025"/>
          </a:xfrm>
        </p:spPr>
        <p:txBody>
          <a:bodyPr>
            <a:noAutofit/>
          </a:bodyPr>
          <a:lstStyle/>
          <a:p>
            <a:pPr algn="just" eaLnBrk="1" hangingPunct="1"/>
            <a:r>
              <a:rPr lang="en-GB" sz="2800" dirty="0">
                <a:solidFill>
                  <a:srgbClr val="990099"/>
                </a:solidFill>
              </a:rPr>
              <a:t>Understanding the electrical properties of solids</a:t>
            </a:r>
            <a:r>
              <a:rPr lang="en-GB" sz="2800" dirty="0"/>
              <a:t> is right at the heart of </a:t>
            </a:r>
            <a:r>
              <a:rPr lang="en-GB" sz="2800" u="sng" dirty="0"/>
              <a:t>modern society</a:t>
            </a:r>
            <a:r>
              <a:rPr lang="en-GB" sz="2800" dirty="0"/>
              <a:t> and </a:t>
            </a:r>
            <a:r>
              <a:rPr lang="en-GB" sz="2800" u="sng" dirty="0"/>
              <a:t>technology</a:t>
            </a:r>
            <a:r>
              <a:rPr lang="en-GB" sz="2800" dirty="0"/>
              <a:t>.</a:t>
            </a:r>
          </a:p>
          <a:p>
            <a:pPr algn="just" eaLnBrk="1" hangingPunct="1"/>
            <a:endParaRPr lang="en-GB" sz="2800" dirty="0"/>
          </a:p>
          <a:p>
            <a:pPr algn="just" eaLnBrk="1" hangingPunct="1"/>
            <a:r>
              <a:rPr lang="en-GB" sz="2800" dirty="0"/>
              <a:t>The entire </a:t>
            </a:r>
            <a:r>
              <a:rPr lang="en-GB" sz="2800" dirty="0">
                <a:solidFill>
                  <a:srgbClr val="990099"/>
                </a:solidFill>
              </a:rPr>
              <a:t>computer and electronics industry</a:t>
            </a:r>
            <a:r>
              <a:rPr lang="en-GB" sz="2800" dirty="0"/>
              <a:t> relies on tuning of a special class of material, the </a:t>
            </a:r>
            <a:r>
              <a:rPr lang="en-GB" sz="2800" dirty="0">
                <a:solidFill>
                  <a:srgbClr val="660066"/>
                </a:solidFill>
              </a:rPr>
              <a:t>semiconductor</a:t>
            </a:r>
            <a:r>
              <a:rPr lang="en-GB" sz="2800" dirty="0"/>
              <a:t>, which lies right at the </a:t>
            </a:r>
            <a:r>
              <a:rPr lang="en-GB" sz="2800" u="sng" dirty="0"/>
              <a:t>metal-insulator boundary</a:t>
            </a:r>
            <a:r>
              <a:rPr lang="en-GB" sz="2800" dirty="0"/>
              <a:t>. Solid state physics provide a background to understand what goes on in semiconductors.</a:t>
            </a:r>
          </a:p>
          <a:p>
            <a:pPr eaLnBrk="1" hangingPunct="1"/>
            <a:endParaRPr lang="en-GB" sz="28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6 Slayt Numarası Yer Tutucusu"/>
          <p:cNvSpPr>
            <a:spLocks noGrp="1"/>
          </p:cNvSpPr>
          <p:nvPr>
            <p:ph type="sldNum" sz="quarter" idx="12"/>
          </p:nvPr>
        </p:nvSpPr>
        <p:spPr/>
        <p:txBody>
          <a:bodyPr/>
          <a:lstStyle/>
          <a:p>
            <a:pPr>
              <a:defRPr/>
            </a:pPr>
            <a:fld id="{272993B4-E921-4BFF-A45C-92017AA9A662}" type="slidenum">
              <a:rPr lang="en-US"/>
              <a:pPr>
                <a:defRPr/>
              </a:pPr>
              <a:t>20</a:t>
            </a:fld>
            <a:endParaRPr lang="en-US"/>
          </a:p>
        </p:txBody>
      </p:sp>
      <p:sp>
        <p:nvSpPr>
          <p:cNvPr id="68612" name="Rectangle 2"/>
          <p:cNvSpPr>
            <a:spLocks noGrp="1" noChangeArrowheads="1"/>
          </p:cNvSpPr>
          <p:nvPr>
            <p:ph type="title"/>
          </p:nvPr>
        </p:nvSpPr>
        <p:spPr>
          <a:xfrm>
            <a:off x="0" y="96838"/>
            <a:ext cx="9143999" cy="1412875"/>
          </a:xfrm>
        </p:spPr>
        <p:txBody>
          <a:bodyPr>
            <a:normAutofit/>
          </a:bodyPr>
          <a:lstStyle/>
          <a:p>
            <a:pPr eaLnBrk="1" hangingPunct="1"/>
            <a:r>
              <a:rPr lang="en-US" dirty="0">
                <a:solidFill>
                  <a:srgbClr val="FF0000"/>
                </a:solidFill>
              </a:rPr>
              <a:t>Is this the minimum </a:t>
            </a:r>
            <a:r>
              <a:rPr lang="en-US" dirty="0"/>
              <a:t>2D unit cell size?</a:t>
            </a:r>
            <a:br>
              <a:rPr lang="en-US" dirty="0"/>
            </a:br>
            <a:r>
              <a:rPr lang="en-US" sz="3600" dirty="0"/>
              <a:t>Where would the lattice points be?</a:t>
            </a:r>
          </a:p>
        </p:txBody>
      </p:sp>
      <p:sp>
        <p:nvSpPr>
          <p:cNvPr id="68614" name="Oval 4"/>
          <p:cNvSpPr>
            <a:spLocks noChangeArrowheads="1"/>
          </p:cNvSpPr>
          <p:nvPr/>
        </p:nvSpPr>
        <p:spPr bwMode="auto">
          <a:xfrm>
            <a:off x="1874838" y="20288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15" name="Oval 5"/>
          <p:cNvSpPr>
            <a:spLocks noChangeArrowheads="1"/>
          </p:cNvSpPr>
          <p:nvPr/>
        </p:nvSpPr>
        <p:spPr bwMode="auto">
          <a:xfrm>
            <a:off x="2697163" y="20288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16" name="Oval 6"/>
          <p:cNvSpPr>
            <a:spLocks noChangeArrowheads="1"/>
          </p:cNvSpPr>
          <p:nvPr/>
        </p:nvSpPr>
        <p:spPr bwMode="auto">
          <a:xfrm>
            <a:off x="3521076" y="20288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17" name="Oval 7"/>
          <p:cNvSpPr>
            <a:spLocks noChangeArrowheads="1"/>
          </p:cNvSpPr>
          <p:nvPr/>
        </p:nvSpPr>
        <p:spPr bwMode="auto">
          <a:xfrm>
            <a:off x="4343401" y="20288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18" name="Oval 8"/>
          <p:cNvSpPr>
            <a:spLocks noChangeArrowheads="1"/>
          </p:cNvSpPr>
          <p:nvPr/>
        </p:nvSpPr>
        <p:spPr bwMode="auto">
          <a:xfrm>
            <a:off x="5165726" y="2028825"/>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8619" name="Oval 9"/>
          <p:cNvSpPr>
            <a:spLocks noChangeArrowheads="1"/>
          </p:cNvSpPr>
          <p:nvPr/>
        </p:nvSpPr>
        <p:spPr bwMode="auto">
          <a:xfrm>
            <a:off x="5989638" y="20288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0" name="Oval 10"/>
          <p:cNvSpPr>
            <a:spLocks noChangeArrowheads="1"/>
          </p:cNvSpPr>
          <p:nvPr/>
        </p:nvSpPr>
        <p:spPr bwMode="auto">
          <a:xfrm>
            <a:off x="6811963" y="20288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1" name="Oval 11"/>
          <p:cNvSpPr>
            <a:spLocks noChangeArrowheads="1"/>
          </p:cNvSpPr>
          <p:nvPr/>
        </p:nvSpPr>
        <p:spPr bwMode="auto">
          <a:xfrm>
            <a:off x="1874838" y="28527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2" name="Oval 12"/>
          <p:cNvSpPr>
            <a:spLocks noChangeArrowheads="1"/>
          </p:cNvSpPr>
          <p:nvPr/>
        </p:nvSpPr>
        <p:spPr bwMode="auto">
          <a:xfrm>
            <a:off x="2697163" y="28527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3" name="Oval 13"/>
          <p:cNvSpPr>
            <a:spLocks noChangeArrowheads="1"/>
          </p:cNvSpPr>
          <p:nvPr/>
        </p:nvSpPr>
        <p:spPr bwMode="auto">
          <a:xfrm>
            <a:off x="3521076" y="28527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4" name="Oval 14"/>
          <p:cNvSpPr>
            <a:spLocks noChangeArrowheads="1"/>
          </p:cNvSpPr>
          <p:nvPr/>
        </p:nvSpPr>
        <p:spPr bwMode="auto">
          <a:xfrm>
            <a:off x="4343401" y="28527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5" name="Oval 15"/>
          <p:cNvSpPr>
            <a:spLocks noChangeArrowheads="1"/>
          </p:cNvSpPr>
          <p:nvPr/>
        </p:nvSpPr>
        <p:spPr bwMode="auto">
          <a:xfrm>
            <a:off x="5165726" y="2852738"/>
            <a:ext cx="641350" cy="639763"/>
          </a:xfrm>
          <a:prstGeom prst="ellipse">
            <a:avLst/>
          </a:prstGeom>
          <a:solidFill>
            <a:srgbClr val="0000FF"/>
          </a:solidFill>
          <a:ln w="19050">
            <a:solidFill>
              <a:srgbClr val="0000FF"/>
            </a:solidFill>
            <a:round/>
            <a:headEnd/>
            <a:tailEnd/>
          </a:ln>
        </p:spPr>
        <p:txBody>
          <a:bodyPr/>
          <a:lstStyle/>
          <a:p>
            <a:endParaRPr lang="tr-TR"/>
          </a:p>
        </p:txBody>
      </p:sp>
      <p:sp>
        <p:nvSpPr>
          <p:cNvPr id="68626" name="Oval 16"/>
          <p:cNvSpPr>
            <a:spLocks noChangeArrowheads="1"/>
          </p:cNvSpPr>
          <p:nvPr/>
        </p:nvSpPr>
        <p:spPr bwMode="auto">
          <a:xfrm>
            <a:off x="5989638" y="28527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7" name="Oval 17"/>
          <p:cNvSpPr>
            <a:spLocks noChangeArrowheads="1"/>
          </p:cNvSpPr>
          <p:nvPr/>
        </p:nvSpPr>
        <p:spPr bwMode="auto">
          <a:xfrm>
            <a:off x="6811963" y="28527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8" name="Oval 18"/>
          <p:cNvSpPr>
            <a:spLocks noChangeArrowheads="1"/>
          </p:cNvSpPr>
          <p:nvPr/>
        </p:nvSpPr>
        <p:spPr bwMode="auto">
          <a:xfrm>
            <a:off x="1874838" y="367506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9" name="Oval 19"/>
          <p:cNvSpPr>
            <a:spLocks noChangeArrowheads="1"/>
          </p:cNvSpPr>
          <p:nvPr/>
        </p:nvSpPr>
        <p:spPr bwMode="auto">
          <a:xfrm>
            <a:off x="2697163" y="367506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30" name="Oval 20"/>
          <p:cNvSpPr>
            <a:spLocks noChangeArrowheads="1"/>
          </p:cNvSpPr>
          <p:nvPr/>
        </p:nvSpPr>
        <p:spPr bwMode="auto">
          <a:xfrm>
            <a:off x="3521076" y="367506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31" name="Oval 21"/>
          <p:cNvSpPr>
            <a:spLocks noChangeArrowheads="1"/>
          </p:cNvSpPr>
          <p:nvPr/>
        </p:nvSpPr>
        <p:spPr bwMode="auto">
          <a:xfrm>
            <a:off x="4343401" y="367506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32" name="Oval 22"/>
          <p:cNvSpPr>
            <a:spLocks noChangeArrowheads="1"/>
          </p:cNvSpPr>
          <p:nvPr/>
        </p:nvSpPr>
        <p:spPr bwMode="auto">
          <a:xfrm>
            <a:off x="5165726" y="3675063"/>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8633" name="Oval 23"/>
          <p:cNvSpPr>
            <a:spLocks noChangeArrowheads="1"/>
          </p:cNvSpPr>
          <p:nvPr/>
        </p:nvSpPr>
        <p:spPr bwMode="auto">
          <a:xfrm>
            <a:off x="5989638" y="367506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34" name="Oval 24"/>
          <p:cNvSpPr>
            <a:spLocks noChangeArrowheads="1"/>
          </p:cNvSpPr>
          <p:nvPr/>
        </p:nvSpPr>
        <p:spPr bwMode="auto">
          <a:xfrm>
            <a:off x="6811963" y="367506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35" name="Oval 25"/>
          <p:cNvSpPr>
            <a:spLocks noChangeArrowheads="1"/>
          </p:cNvSpPr>
          <p:nvPr/>
        </p:nvSpPr>
        <p:spPr bwMode="auto">
          <a:xfrm>
            <a:off x="1874838" y="449738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8636" name="Oval 26"/>
          <p:cNvSpPr>
            <a:spLocks noChangeArrowheads="1"/>
          </p:cNvSpPr>
          <p:nvPr/>
        </p:nvSpPr>
        <p:spPr bwMode="auto">
          <a:xfrm>
            <a:off x="2697163" y="449738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8637" name="Oval 27"/>
          <p:cNvSpPr>
            <a:spLocks noChangeArrowheads="1"/>
          </p:cNvSpPr>
          <p:nvPr/>
        </p:nvSpPr>
        <p:spPr bwMode="auto">
          <a:xfrm>
            <a:off x="3521076" y="449738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8638" name="Oval 28"/>
          <p:cNvSpPr>
            <a:spLocks noChangeArrowheads="1"/>
          </p:cNvSpPr>
          <p:nvPr/>
        </p:nvSpPr>
        <p:spPr bwMode="auto">
          <a:xfrm>
            <a:off x="4343401" y="449738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8639" name="Oval 29"/>
          <p:cNvSpPr>
            <a:spLocks noChangeArrowheads="1"/>
          </p:cNvSpPr>
          <p:nvPr/>
        </p:nvSpPr>
        <p:spPr bwMode="auto">
          <a:xfrm>
            <a:off x="5165726" y="4497388"/>
            <a:ext cx="641350" cy="641350"/>
          </a:xfrm>
          <a:prstGeom prst="ellipse">
            <a:avLst/>
          </a:prstGeom>
          <a:solidFill>
            <a:srgbClr val="0000FF"/>
          </a:solidFill>
          <a:ln w="19050">
            <a:solidFill>
              <a:srgbClr val="0000FF"/>
            </a:solidFill>
            <a:round/>
            <a:headEnd/>
            <a:tailEnd/>
          </a:ln>
        </p:spPr>
        <p:txBody>
          <a:bodyPr/>
          <a:lstStyle/>
          <a:p>
            <a:endParaRPr lang="tr-TR"/>
          </a:p>
        </p:txBody>
      </p:sp>
      <p:sp>
        <p:nvSpPr>
          <p:cNvPr id="68640" name="Oval 30"/>
          <p:cNvSpPr>
            <a:spLocks noChangeArrowheads="1"/>
          </p:cNvSpPr>
          <p:nvPr/>
        </p:nvSpPr>
        <p:spPr bwMode="auto">
          <a:xfrm>
            <a:off x="5989638" y="449738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8641" name="Oval 31"/>
          <p:cNvSpPr>
            <a:spLocks noChangeArrowheads="1"/>
          </p:cNvSpPr>
          <p:nvPr/>
        </p:nvSpPr>
        <p:spPr bwMode="auto">
          <a:xfrm>
            <a:off x="6811963" y="449738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8642" name="Oval 32"/>
          <p:cNvSpPr>
            <a:spLocks noChangeArrowheads="1"/>
          </p:cNvSpPr>
          <p:nvPr/>
        </p:nvSpPr>
        <p:spPr bwMode="auto">
          <a:xfrm>
            <a:off x="1885951" y="53562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43" name="Oval 33"/>
          <p:cNvSpPr>
            <a:spLocks noChangeArrowheads="1"/>
          </p:cNvSpPr>
          <p:nvPr/>
        </p:nvSpPr>
        <p:spPr bwMode="auto">
          <a:xfrm>
            <a:off x="2708276" y="53562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44" name="Oval 34"/>
          <p:cNvSpPr>
            <a:spLocks noChangeArrowheads="1"/>
          </p:cNvSpPr>
          <p:nvPr/>
        </p:nvSpPr>
        <p:spPr bwMode="auto">
          <a:xfrm>
            <a:off x="3532188" y="53562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45" name="Oval 35"/>
          <p:cNvSpPr>
            <a:spLocks noChangeArrowheads="1"/>
          </p:cNvSpPr>
          <p:nvPr/>
        </p:nvSpPr>
        <p:spPr bwMode="auto">
          <a:xfrm>
            <a:off x="4354513" y="53562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46" name="Oval 36"/>
          <p:cNvSpPr>
            <a:spLocks noChangeArrowheads="1"/>
          </p:cNvSpPr>
          <p:nvPr/>
        </p:nvSpPr>
        <p:spPr bwMode="auto">
          <a:xfrm>
            <a:off x="5176838" y="5356225"/>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8647" name="Oval 37"/>
          <p:cNvSpPr>
            <a:spLocks noChangeArrowheads="1"/>
          </p:cNvSpPr>
          <p:nvPr/>
        </p:nvSpPr>
        <p:spPr bwMode="auto">
          <a:xfrm>
            <a:off x="6000751" y="53562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48" name="Oval 38"/>
          <p:cNvSpPr>
            <a:spLocks noChangeArrowheads="1"/>
          </p:cNvSpPr>
          <p:nvPr/>
        </p:nvSpPr>
        <p:spPr bwMode="auto">
          <a:xfrm>
            <a:off x="6823076" y="5356225"/>
            <a:ext cx="639763" cy="639763"/>
          </a:xfrm>
          <a:prstGeom prst="ellipse">
            <a:avLst/>
          </a:prstGeom>
          <a:solidFill>
            <a:srgbClr val="FF6600"/>
          </a:solidFill>
          <a:ln w="19050">
            <a:solidFill>
              <a:srgbClr val="FF0000"/>
            </a:solidFill>
            <a:round/>
            <a:headEnd/>
            <a:tailEnd/>
          </a:ln>
        </p:spPr>
        <p:txBody>
          <a:bodyPr/>
          <a:lstStyle/>
          <a:p>
            <a:endParaRPr lang="tr-TR"/>
          </a:p>
        </p:txBody>
      </p:sp>
      <p:grpSp>
        <p:nvGrpSpPr>
          <p:cNvPr id="2" name="Group 1"/>
          <p:cNvGrpSpPr/>
          <p:nvPr/>
        </p:nvGrpSpPr>
        <p:grpSpPr>
          <a:xfrm>
            <a:off x="2187440" y="2333625"/>
            <a:ext cx="4922838" cy="3322637"/>
            <a:chOff x="2535238" y="2030413"/>
            <a:chExt cx="4922838" cy="3322637"/>
          </a:xfrm>
        </p:grpSpPr>
        <p:sp>
          <p:nvSpPr>
            <p:cNvPr id="68649" name="Rectangle 39"/>
            <p:cNvSpPr>
              <a:spLocks noChangeArrowheads="1"/>
            </p:cNvSpPr>
            <p:nvPr/>
          </p:nvSpPr>
          <p:spPr bwMode="auto">
            <a:xfrm>
              <a:off x="2541588" y="3695700"/>
              <a:ext cx="1641475" cy="1657350"/>
            </a:xfrm>
            <a:prstGeom prst="rect">
              <a:avLst/>
            </a:prstGeom>
            <a:noFill/>
            <a:ln w="57150">
              <a:solidFill>
                <a:schemeClr val="tx1"/>
              </a:solidFill>
              <a:miter lim="800000"/>
              <a:headEnd/>
              <a:tailEnd/>
            </a:ln>
          </p:spPr>
          <p:txBody>
            <a:bodyPr wrap="none" anchor="ctr"/>
            <a:lstStyle/>
            <a:p>
              <a:endParaRPr lang="tr-TR"/>
            </a:p>
          </p:txBody>
        </p:sp>
        <p:sp>
          <p:nvSpPr>
            <p:cNvPr id="68650" name="Rectangle 40"/>
            <p:cNvSpPr>
              <a:spLocks noChangeArrowheads="1"/>
            </p:cNvSpPr>
            <p:nvPr/>
          </p:nvSpPr>
          <p:spPr bwMode="auto">
            <a:xfrm>
              <a:off x="4175126" y="3689350"/>
              <a:ext cx="1641475" cy="1657350"/>
            </a:xfrm>
            <a:prstGeom prst="rect">
              <a:avLst/>
            </a:prstGeom>
            <a:noFill/>
            <a:ln w="57150">
              <a:solidFill>
                <a:schemeClr val="tx1"/>
              </a:solidFill>
              <a:miter lim="800000"/>
              <a:headEnd/>
              <a:tailEnd/>
            </a:ln>
          </p:spPr>
          <p:txBody>
            <a:bodyPr wrap="none" anchor="ctr"/>
            <a:lstStyle/>
            <a:p>
              <a:endParaRPr lang="tr-TR"/>
            </a:p>
          </p:txBody>
        </p:sp>
        <p:sp>
          <p:nvSpPr>
            <p:cNvPr id="68651" name="Rectangle 41"/>
            <p:cNvSpPr>
              <a:spLocks noChangeArrowheads="1"/>
            </p:cNvSpPr>
            <p:nvPr/>
          </p:nvSpPr>
          <p:spPr bwMode="auto">
            <a:xfrm>
              <a:off x="5816601" y="3689350"/>
              <a:ext cx="1641475" cy="1657350"/>
            </a:xfrm>
            <a:prstGeom prst="rect">
              <a:avLst/>
            </a:prstGeom>
            <a:noFill/>
            <a:ln w="57150">
              <a:solidFill>
                <a:schemeClr val="tx1"/>
              </a:solidFill>
              <a:miter lim="800000"/>
              <a:headEnd/>
              <a:tailEnd/>
            </a:ln>
          </p:spPr>
          <p:txBody>
            <a:bodyPr wrap="none" anchor="ctr"/>
            <a:lstStyle/>
            <a:p>
              <a:endParaRPr lang="tr-TR"/>
            </a:p>
          </p:txBody>
        </p:sp>
        <p:sp>
          <p:nvSpPr>
            <p:cNvPr id="68652" name="Rectangle 42"/>
            <p:cNvSpPr>
              <a:spLocks noChangeArrowheads="1"/>
            </p:cNvSpPr>
            <p:nvPr/>
          </p:nvSpPr>
          <p:spPr bwMode="auto">
            <a:xfrm>
              <a:off x="2535238" y="2032000"/>
              <a:ext cx="1641475" cy="1657350"/>
            </a:xfrm>
            <a:prstGeom prst="rect">
              <a:avLst/>
            </a:prstGeom>
            <a:noFill/>
            <a:ln w="57150">
              <a:solidFill>
                <a:schemeClr val="tx1"/>
              </a:solidFill>
              <a:miter lim="800000"/>
              <a:headEnd/>
              <a:tailEnd/>
            </a:ln>
          </p:spPr>
          <p:txBody>
            <a:bodyPr wrap="none" anchor="ctr"/>
            <a:lstStyle/>
            <a:p>
              <a:endParaRPr lang="tr-TR"/>
            </a:p>
          </p:txBody>
        </p:sp>
        <p:sp>
          <p:nvSpPr>
            <p:cNvPr id="68653" name="Rectangle 43"/>
            <p:cNvSpPr>
              <a:spLocks noChangeArrowheads="1"/>
            </p:cNvSpPr>
            <p:nvPr/>
          </p:nvSpPr>
          <p:spPr bwMode="auto">
            <a:xfrm>
              <a:off x="4176713" y="2032000"/>
              <a:ext cx="1641475" cy="1657350"/>
            </a:xfrm>
            <a:prstGeom prst="rect">
              <a:avLst/>
            </a:prstGeom>
            <a:noFill/>
            <a:ln w="57150">
              <a:solidFill>
                <a:schemeClr val="tx1"/>
              </a:solidFill>
              <a:miter lim="800000"/>
              <a:headEnd/>
              <a:tailEnd/>
            </a:ln>
          </p:spPr>
          <p:txBody>
            <a:bodyPr wrap="none" anchor="ctr"/>
            <a:lstStyle/>
            <a:p>
              <a:endParaRPr lang="tr-TR"/>
            </a:p>
          </p:txBody>
        </p:sp>
        <p:sp>
          <p:nvSpPr>
            <p:cNvPr id="68654" name="Rectangle 44"/>
            <p:cNvSpPr>
              <a:spLocks noChangeArrowheads="1"/>
            </p:cNvSpPr>
            <p:nvPr/>
          </p:nvSpPr>
          <p:spPr bwMode="auto">
            <a:xfrm>
              <a:off x="5816601" y="2030413"/>
              <a:ext cx="1641475" cy="1657350"/>
            </a:xfrm>
            <a:prstGeom prst="rect">
              <a:avLst/>
            </a:prstGeom>
            <a:noFill/>
            <a:ln w="57150">
              <a:solidFill>
                <a:schemeClr val="tx1"/>
              </a:solidFill>
              <a:miter lim="800000"/>
              <a:headEnd/>
              <a:tailEnd/>
            </a:ln>
          </p:spPr>
          <p:txBody>
            <a:bodyPr wrap="none" anchor="ctr"/>
            <a:lstStyle/>
            <a:p>
              <a:endParaRPr lang="tr-TR"/>
            </a:p>
          </p:txBody>
        </p:sp>
      </p:grpSp>
      <p:sp>
        <p:nvSpPr>
          <p:cNvPr id="48" name="Text Box 32"/>
          <p:cNvSpPr txBox="1">
            <a:spLocks noChangeArrowheads="1"/>
          </p:cNvSpPr>
          <p:nvPr/>
        </p:nvSpPr>
        <p:spPr bwMode="auto">
          <a:xfrm>
            <a:off x="909637" y="6308079"/>
            <a:ext cx="7777163" cy="461665"/>
          </a:xfrm>
          <a:prstGeom prst="rect">
            <a:avLst/>
          </a:prstGeom>
          <a:noFill/>
          <a:ln w="9525">
            <a:noFill/>
            <a:miter lim="800000"/>
            <a:headEnd/>
            <a:tailEnd/>
          </a:ln>
        </p:spPr>
        <p:txBody>
          <a:bodyPr>
            <a:spAutoFit/>
          </a:bodyPr>
          <a:lstStyle/>
          <a:p>
            <a:pPr eaLnBrk="0" hangingPunct="0">
              <a:spcBef>
                <a:spcPct val="50000"/>
              </a:spcBef>
            </a:pPr>
            <a:r>
              <a:rPr lang="en-US" sz="2400" u="sng" dirty="0">
                <a:latin typeface="Arial" pitchFamily="34" charset="0"/>
              </a:rPr>
              <a:t>Lattice points</a:t>
            </a:r>
            <a:r>
              <a:rPr lang="en-US" sz="2400" b="0" dirty="0">
                <a:latin typeface="Arial" pitchFamily="34" charset="0"/>
              </a:rPr>
              <a:t> should all have </a:t>
            </a:r>
            <a:r>
              <a:rPr lang="en-US" sz="2400" b="0" i="1" dirty="0">
                <a:latin typeface="Arial" pitchFamily="34" charset="0"/>
              </a:rPr>
              <a:t>identical environments</a:t>
            </a:r>
            <a:endParaRPr lang="en-US" sz="2400" b="0" dirty="0">
              <a:latin typeface="Arial" pitchFamily="34" charset="0"/>
            </a:endParaRPr>
          </a:p>
        </p:txBody>
      </p:sp>
      <p:sp>
        <p:nvSpPr>
          <p:cNvPr id="49" name="TextBox 48"/>
          <p:cNvSpPr txBox="1"/>
          <p:nvPr/>
        </p:nvSpPr>
        <p:spPr>
          <a:xfrm>
            <a:off x="7696200" y="1509713"/>
            <a:ext cx="1143000" cy="646331"/>
          </a:xfrm>
          <a:prstGeom prst="rect">
            <a:avLst/>
          </a:prstGeom>
          <a:noFill/>
        </p:spPr>
        <p:txBody>
          <a:bodyPr wrap="square" rtlCol="0">
            <a:spAutoFit/>
          </a:bodyPr>
          <a:lstStyle/>
          <a:p>
            <a:pPr algn="ctr"/>
            <a:r>
              <a:rPr lang="en-US" dirty="0"/>
              <a:t>Count atoms</a:t>
            </a:r>
          </a:p>
        </p:txBody>
      </p:sp>
    </p:spTree>
    <p:extLst>
      <p:ext uri="{BB962C8B-B14F-4D97-AF65-F5344CB8AC3E}">
        <p14:creationId xmlns:p14="http://schemas.microsoft.com/office/powerpoint/2010/main" val="67685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utoUpdateAnimBg="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5 Altbilgi Yer Tutucusu"/>
          <p:cNvSpPr>
            <a:spLocks noGrp="1"/>
          </p:cNvSpPr>
          <p:nvPr>
            <p:ph type="ftr" sz="quarter" idx="11"/>
          </p:nvPr>
        </p:nvSpPr>
        <p:spPr/>
        <p:txBody>
          <a:bodyPr/>
          <a:lstStyle/>
          <a:p>
            <a:pPr>
              <a:defRPr/>
            </a:pPr>
            <a:r>
              <a:rPr lang="en-US"/>
              <a:t>Crystal Structure</a:t>
            </a:r>
          </a:p>
        </p:txBody>
      </p:sp>
      <p:sp>
        <p:nvSpPr>
          <p:cNvPr id="39" name="6 Slayt Numarası Yer Tutucusu"/>
          <p:cNvSpPr>
            <a:spLocks noGrp="1"/>
          </p:cNvSpPr>
          <p:nvPr>
            <p:ph type="sldNum" sz="quarter" idx="12"/>
          </p:nvPr>
        </p:nvSpPr>
        <p:spPr/>
        <p:txBody>
          <a:bodyPr/>
          <a:lstStyle/>
          <a:p>
            <a:pPr>
              <a:defRPr/>
            </a:pPr>
            <a:fld id="{BBA81A0E-FFEA-4CBA-B331-49DC53D84712}" type="slidenum">
              <a:rPr lang="en-US"/>
              <a:pPr>
                <a:defRPr/>
              </a:pPr>
              <a:t>21</a:t>
            </a:fld>
            <a:endParaRPr lang="en-US"/>
          </a:p>
        </p:txBody>
      </p:sp>
      <p:sp>
        <p:nvSpPr>
          <p:cNvPr id="66564" name="Rectangle 2"/>
          <p:cNvSpPr>
            <a:spLocks noGrp="1" noChangeArrowheads="1"/>
          </p:cNvSpPr>
          <p:nvPr>
            <p:ph type="title"/>
          </p:nvPr>
        </p:nvSpPr>
        <p:spPr>
          <a:xfrm>
            <a:off x="900113" y="71438"/>
            <a:ext cx="7527925" cy="1412875"/>
          </a:xfrm>
        </p:spPr>
        <p:txBody>
          <a:bodyPr/>
          <a:lstStyle/>
          <a:p>
            <a:pPr eaLnBrk="1" hangingPunct="1"/>
            <a:r>
              <a:rPr lang="en-US" sz="2400">
                <a:solidFill>
                  <a:schemeClr val="hlink"/>
                </a:solidFill>
              </a:rPr>
              <a:t>Choice of origin is arbitrary</a:t>
            </a:r>
            <a:r>
              <a:rPr lang="en-US" sz="2400"/>
              <a:t> - lattice points need not be atoms - </a:t>
            </a:r>
            <a:r>
              <a:rPr lang="en-US" sz="2400" b="1"/>
              <a:t>but </a:t>
            </a:r>
            <a:r>
              <a:rPr lang="en-US" sz="2400" u="sng">
                <a:solidFill>
                  <a:srgbClr val="A50021"/>
                </a:solidFill>
              </a:rPr>
              <a:t>unit cell size should always be the same</a:t>
            </a:r>
            <a:r>
              <a:rPr lang="en-US" sz="2400"/>
              <a:t>.</a:t>
            </a:r>
          </a:p>
        </p:txBody>
      </p:sp>
      <p:sp>
        <p:nvSpPr>
          <p:cNvPr id="66566" name="Oval 4"/>
          <p:cNvSpPr>
            <a:spLocks noChangeArrowheads="1"/>
          </p:cNvSpPr>
          <p:nvPr/>
        </p:nvSpPr>
        <p:spPr bwMode="auto">
          <a:xfrm>
            <a:off x="1819276" y="2146300"/>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67" name="Oval 5"/>
          <p:cNvSpPr>
            <a:spLocks noChangeArrowheads="1"/>
          </p:cNvSpPr>
          <p:nvPr/>
        </p:nvSpPr>
        <p:spPr bwMode="auto">
          <a:xfrm>
            <a:off x="2641601" y="2146300"/>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68" name="Oval 6"/>
          <p:cNvSpPr>
            <a:spLocks noChangeArrowheads="1"/>
          </p:cNvSpPr>
          <p:nvPr/>
        </p:nvSpPr>
        <p:spPr bwMode="auto">
          <a:xfrm>
            <a:off x="3465513" y="2146300"/>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69" name="Oval 7"/>
          <p:cNvSpPr>
            <a:spLocks noChangeArrowheads="1"/>
          </p:cNvSpPr>
          <p:nvPr/>
        </p:nvSpPr>
        <p:spPr bwMode="auto">
          <a:xfrm>
            <a:off x="4287838" y="2146300"/>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70" name="Oval 8"/>
          <p:cNvSpPr>
            <a:spLocks noChangeArrowheads="1"/>
          </p:cNvSpPr>
          <p:nvPr/>
        </p:nvSpPr>
        <p:spPr bwMode="auto">
          <a:xfrm>
            <a:off x="5110163" y="2146300"/>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6571" name="Oval 9"/>
          <p:cNvSpPr>
            <a:spLocks noChangeArrowheads="1"/>
          </p:cNvSpPr>
          <p:nvPr/>
        </p:nvSpPr>
        <p:spPr bwMode="auto">
          <a:xfrm>
            <a:off x="5934076" y="2146300"/>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72" name="Oval 10"/>
          <p:cNvSpPr>
            <a:spLocks noChangeArrowheads="1"/>
          </p:cNvSpPr>
          <p:nvPr/>
        </p:nvSpPr>
        <p:spPr bwMode="auto">
          <a:xfrm>
            <a:off x="6756401" y="2146300"/>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73" name="Oval 11"/>
          <p:cNvSpPr>
            <a:spLocks noChangeArrowheads="1"/>
          </p:cNvSpPr>
          <p:nvPr/>
        </p:nvSpPr>
        <p:spPr bwMode="auto">
          <a:xfrm>
            <a:off x="1819276" y="297021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74" name="Oval 12"/>
          <p:cNvSpPr>
            <a:spLocks noChangeArrowheads="1"/>
          </p:cNvSpPr>
          <p:nvPr/>
        </p:nvSpPr>
        <p:spPr bwMode="auto">
          <a:xfrm>
            <a:off x="2641601" y="297021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75" name="Oval 13"/>
          <p:cNvSpPr>
            <a:spLocks noChangeArrowheads="1"/>
          </p:cNvSpPr>
          <p:nvPr/>
        </p:nvSpPr>
        <p:spPr bwMode="auto">
          <a:xfrm>
            <a:off x="3465513" y="297021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76" name="Oval 14"/>
          <p:cNvSpPr>
            <a:spLocks noChangeArrowheads="1"/>
          </p:cNvSpPr>
          <p:nvPr/>
        </p:nvSpPr>
        <p:spPr bwMode="auto">
          <a:xfrm>
            <a:off x="4287838" y="297021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77" name="Oval 15"/>
          <p:cNvSpPr>
            <a:spLocks noChangeArrowheads="1"/>
          </p:cNvSpPr>
          <p:nvPr/>
        </p:nvSpPr>
        <p:spPr bwMode="auto">
          <a:xfrm>
            <a:off x="5110163" y="2970213"/>
            <a:ext cx="641350" cy="639763"/>
          </a:xfrm>
          <a:prstGeom prst="ellipse">
            <a:avLst/>
          </a:prstGeom>
          <a:solidFill>
            <a:srgbClr val="0000FF"/>
          </a:solidFill>
          <a:ln w="19050">
            <a:solidFill>
              <a:srgbClr val="0000FF"/>
            </a:solidFill>
            <a:round/>
            <a:headEnd/>
            <a:tailEnd/>
          </a:ln>
        </p:spPr>
        <p:txBody>
          <a:bodyPr/>
          <a:lstStyle/>
          <a:p>
            <a:endParaRPr lang="tr-TR"/>
          </a:p>
        </p:txBody>
      </p:sp>
      <p:sp>
        <p:nvSpPr>
          <p:cNvPr id="66578" name="Oval 16"/>
          <p:cNvSpPr>
            <a:spLocks noChangeArrowheads="1"/>
          </p:cNvSpPr>
          <p:nvPr/>
        </p:nvSpPr>
        <p:spPr bwMode="auto">
          <a:xfrm>
            <a:off x="5934076" y="297021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79" name="Oval 17"/>
          <p:cNvSpPr>
            <a:spLocks noChangeArrowheads="1"/>
          </p:cNvSpPr>
          <p:nvPr/>
        </p:nvSpPr>
        <p:spPr bwMode="auto">
          <a:xfrm>
            <a:off x="6756401" y="297021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80" name="Oval 18"/>
          <p:cNvSpPr>
            <a:spLocks noChangeArrowheads="1"/>
          </p:cNvSpPr>
          <p:nvPr/>
        </p:nvSpPr>
        <p:spPr bwMode="auto">
          <a:xfrm>
            <a:off x="1819276" y="37925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81" name="Oval 19"/>
          <p:cNvSpPr>
            <a:spLocks noChangeArrowheads="1"/>
          </p:cNvSpPr>
          <p:nvPr/>
        </p:nvSpPr>
        <p:spPr bwMode="auto">
          <a:xfrm>
            <a:off x="2641601" y="37925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82" name="Oval 20"/>
          <p:cNvSpPr>
            <a:spLocks noChangeArrowheads="1"/>
          </p:cNvSpPr>
          <p:nvPr/>
        </p:nvSpPr>
        <p:spPr bwMode="auto">
          <a:xfrm>
            <a:off x="3465513" y="37925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83" name="Oval 21"/>
          <p:cNvSpPr>
            <a:spLocks noChangeArrowheads="1"/>
          </p:cNvSpPr>
          <p:nvPr/>
        </p:nvSpPr>
        <p:spPr bwMode="auto">
          <a:xfrm>
            <a:off x="4287838" y="37925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84" name="Oval 22"/>
          <p:cNvSpPr>
            <a:spLocks noChangeArrowheads="1"/>
          </p:cNvSpPr>
          <p:nvPr/>
        </p:nvSpPr>
        <p:spPr bwMode="auto">
          <a:xfrm>
            <a:off x="5110163" y="3792538"/>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6585" name="Oval 23"/>
          <p:cNvSpPr>
            <a:spLocks noChangeArrowheads="1"/>
          </p:cNvSpPr>
          <p:nvPr/>
        </p:nvSpPr>
        <p:spPr bwMode="auto">
          <a:xfrm>
            <a:off x="5934076" y="37925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6586" name="Oval 24"/>
          <p:cNvSpPr>
            <a:spLocks noChangeArrowheads="1"/>
          </p:cNvSpPr>
          <p:nvPr/>
        </p:nvSpPr>
        <p:spPr bwMode="auto">
          <a:xfrm>
            <a:off x="6756401" y="37925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6587" name="Oval 25"/>
          <p:cNvSpPr>
            <a:spLocks noChangeArrowheads="1"/>
          </p:cNvSpPr>
          <p:nvPr/>
        </p:nvSpPr>
        <p:spPr bwMode="auto">
          <a:xfrm>
            <a:off x="1819276" y="4614863"/>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6588" name="Oval 26"/>
          <p:cNvSpPr>
            <a:spLocks noChangeArrowheads="1"/>
          </p:cNvSpPr>
          <p:nvPr/>
        </p:nvSpPr>
        <p:spPr bwMode="auto">
          <a:xfrm>
            <a:off x="2641601" y="4614863"/>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6589" name="Oval 27"/>
          <p:cNvSpPr>
            <a:spLocks noChangeArrowheads="1"/>
          </p:cNvSpPr>
          <p:nvPr/>
        </p:nvSpPr>
        <p:spPr bwMode="auto">
          <a:xfrm>
            <a:off x="3465513" y="4614863"/>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6590" name="Oval 28"/>
          <p:cNvSpPr>
            <a:spLocks noChangeArrowheads="1"/>
          </p:cNvSpPr>
          <p:nvPr/>
        </p:nvSpPr>
        <p:spPr bwMode="auto">
          <a:xfrm>
            <a:off x="4287838" y="4614863"/>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6591" name="Oval 29"/>
          <p:cNvSpPr>
            <a:spLocks noChangeArrowheads="1"/>
          </p:cNvSpPr>
          <p:nvPr/>
        </p:nvSpPr>
        <p:spPr bwMode="auto">
          <a:xfrm>
            <a:off x="5110163" y="4614863"/>
            <a:ext cx="641350" cy="641350"/>
          </a:xfrm>
          <a:prstGeom prst="ellipse">
            <a:avLst/>
          </a:prstGeom>
          <a:solidFill>
            <a:srgbClr val="0000FF"/>
          </a:solidFill>
          <a:ln w="19050">
            <a:solidFill>
              <a:srgbClr val="0000FF"/>
            </a:solidFill>
            <a:round/>
            <a:headEnd/>
            <a:tailEnd/>
          </a:ln>
        </p:spPr>
        <p:txBody>
          <a:bodyPr/>
          <a:lstStyle/>
          <a:p>
            <a:endParaRPr lang="tr-TR"/>
          </a:p>
        </p:txBody>
      </p:sp>
      <p:sp>
        <p:nvSpPr>
          <p:cNvPr id="66592" name="Oval 30"/>
          <p:cNvSpPr>
            <a:spLocks noChangeArrowheads="1"/>
          </p:cNvSpPr>
          <p:nvPr/>
        </p:nvSpPr>
        <p:spPr bwMode="auto">
          <a:xfrm>
            <a:off x="5934076" y="4614863"/>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6593" name="Oval 31"/>
          <p:cNvSpPr>
            <a:spLocks noChangeArrowheads="1"/>
          </p:cNvSpPr>
          <p:nvPr/>
        </p:nvSpPr>
        <p:spPr bwMode="auto">
          <a:xfrm>
            <a:off x="6756401" y="4614863"/>
            <a:ext cx="639763" cy="641350"/>
          </a:xfrm>
          <a:prstGeom prst="ellipse">
            <a:avLst/>
          </a:prstGeom>
          <a:solidFill>
            <a:srgbClr val="0000FF"/>
          </a:solidFill>
          <a:ln w="19050">
            <a:solidFill>
              <a:srgbClr val="0000FF"/>
            </a:solidFill>
            <a:round/>
            <a:headEnd/>
            <a:tailEnd/>
          </a:ln>
        </p:spPr>
        <p:txBody>
          <a:bodyPr/>
          <a:lstStyle/>
          <a:p>
            <a:endParaRPr lang="tr-TR"/>
          </a:p>
        </p:txBody>
      </p:sp>
      <p:grpSp>
        <p:nvGrpSpPr>
          <p:cNvPr id="3" name="Group 2"/>
          <p:cNvGrpSpPr/>
          <p:nvPr/>
        </p:nvGrpSpPr>
        <p:grpSpPr>
          <a:xfrm rot="2640126">
            <a:off x="1889235" y="2998222"/>
            <a:ext cx="2185206" cy="2374378"/>
            <a:chOff x="1547813" y="2513013"/>
            <a:chExt cx="2968626" cy="3221038"/>
          </a:xfrm>
        </p:grpSpPr>
        <p:sp>
          <p:nvSpPr>
            <p:cNvPr id="66594" name="Line 32"/>
            <p:cNvSpPr>
              <a:spLocks noChangeShapeType="1"/>
            </p:cNvSpPr>
            <p:nvPr/>
          </p:nvSpPr>
          <p:spPr bwMode="auto">
            <a:xfrm>
              <a:off x="2154238" y="2513013"/>
              <a:ext cx="0" cy="3114675"/>
            </a:xfrm>
            <a:prstGeom prst="line">
              <a:avLst/>
            </a:prstGeom>
            <a:noFill/>
            <a:ln w="9525">
              <a:solidFill>
                <a:schemeClr val="tx1"/>
              </a:solidFill>
              <a:round/>
              <a:headEnd/>
              <a:tailEnd/>
            </a:ln>
          </p:spPr>
          <p:txBody>
            <a:bodyPr wrap="none" anchor="ctr"/>
            <a:lstStyle/>
            <a:p>
              <a:endParaRPr lang="en-US"/>
            </a:p>
          </p:txBody>
        </p:sp>
        <p:sp>
          <p:nvSpPr>
            <p:cNvPr id="66595" name="Line 33"/>
            <p:cNvSpPr>
              <a:spLocks noChangeShapeType="1"/>
            </p:cNvSpPr>
            <p:nvPr/>
          </p:nvSpPr>
          <p:spPr bwMode="auto">
            <a:xfrm>
              <a:off x="3754438" y="2513013"/>
              <a:ext cx="0" cy="3221038"/>
            </a:xfrm>
            <a:prstGeom prst="line">
              <a:avLst/>
            </a:prstGeom>
            <a:noFill/>
            <a:ln w="9525">
              <a:solidFill>
                <a:schemeClr val="tx1"/>
              </a:solidFill>
              <a:round/>
              <a:headEnd/>
              <a:tailEnd/>
            </a:ln>
          </p:spPr>
          <p:txBody>
            <a:bodyPr wrap="none" anchor="ctr"/>
            <a:lstStyle/>
            <a:p>
              <a:endParaRPr lang="en-US"/>
            </a:p>
          </p:txBody>
        </p:sp>
        <p:sp>
          <p:nvSpPr>
            <p:cNvPr id="66596" name="Line 34"/>
            <p:cNvSpPr>
              <a:spLocks noChangeShapeType="1"/>
            </p:cNvSpPr>
            <p:nvPr/>
          </p:nvSpPr>
          <p:spPr bwMode="auto">
            <a:xfrm>
              <a:off x="1547813" y="3275013"/>
              <a:ext cx="2968625" cy="0"/>
            </a:xfrm>
            <a:prstGeom prst="line">
              <a:avLst/>
            </a:prstGeom>
            <a:noFill/>
            <a:ln w="9525">
              <a:solidFill>
                <a:schemeClr val="tx1"/>
              </a:solidFill>
              <a:round/>
              <a:headEnd/>
              <a:tailEnd/>
            </a:ln>
          </p:spPr>
          <p:txBody>
            <a:bodyPr wrap="none" anchor="ctr"/>
            <a:lstStyle/>
            <a:p>
              <a:endParaRPr lang="en-US"/>
            </a:p>
          </p:txBody>
        </p:sp>
        <p:sp>
          <p:nvSpPr>
            <p:cNvPr id="66597" name="Line 35"/>
            <p:cNvSpPr>
              <a:spLocks noChangeShapeType="1"/>
            </p:cNvSpPr>
            <p:nvPr/>
          </p:nvSpPr>
          <p:spPr bwMode="auto">
            <a:xfrm>
              <a:off x="1631951" y="4951413"/>
              <a:ext cx="2884488" cy="0"/>
            </a:xfrm>
            <a:prstGeom prst="line">
              <a:avLst/>
            </a:prstGeom>
            <a:noFill/>
            <a:ln w="9525">
              <a:solidFill>
                <a:schemeClr val="tx1"/>
              </a:solidFill>
              <a:round/>
              <a:headEnd/>
              <a:tailEnd/>
            </a:ln>
          </p:spPr>
          <p:txBody>
            <a:bodyPr wrap="none" anchor="ctr"/>
            <a:lstStyle/>
            <a:p>
              <a:endParaRPr lang="en-US"/>
            </a:p>
          </p:txBody>
        </p:sp>
        <p:sp>
          <p:nvSpPr>
            <p:cNvPr id="66598" name="Rectangle 36"/>
            <p:cNvSpPr>
              <a:spLocks noChangeArrowheads="1"/>
            </p:cNvSpPr>
            <p:nvPr/>
          </p:nvSpPr>
          <p:spPr bwMode="auto">
            <a:xfrm>
              <a:off x="2149476" y="3286125"/>
              <a:ext cx="1604963" cy="1657350"/>
            </a:xfrm>
            <a:prstGeom prst="rect">
              <a:avLst/>
            </a:prstGeom>
            <a:noFill/>
            <a:ln w="57150">
              <a:solidFill>
                <a:schemeClr val="tx1"/>
              </a:solidFill>
              <a:miter lim="800000"/>
              <a:headEnd/>
              <a:tailEnd/>
            </a:ln>
          </p:spPr>
          <p:txBody>
            <a:bodyPr wrap="none" anchor="ctr"/>
            <a:lstStyle/>
            <a:p>
              <a:endParaRPr lang="tr-TR"/>
            </a:p>
          </p:txBody>
        </p:sp>
      </p:grpSp>
    </p:spTree>
    <p:extLst>
      <p:ext uri="{BB962C8B-B14F-4D97-AF65-F5344CB8AC3E}">
        <p14:creationId xmlns:p14="http://schemas.microsoft.com/office/powerpoint/2010/main" val="357396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5 Altbilgi Yer Tutucusu"/>
          <p:cNvSpPr>
            <a:spLocks noGrp="1"/>
          </p:cNvSpPr>
          <p:nvPr>
            <p:ph type="ftr" sz="quarter" idx="11"/>
          </p:nvPr>
        </p:nvSpPr>
        <p:spPr/>
        <p:txBody>
          <a:bodyPr/>
          <a:lstStyle/>
          <a:p>
            <a:pPr>
              <a:defRPr/>
            </a:pPr>
            <a:r>
              <a:rPr lang="en-US"/>
              <a:t>Crystal Structure</a:t>
            </a:r>
          </a:p>
        </p:txBody>
      </p:sp>
      <p:sp>
        <p:nvSpPr>
          <p:cNvPr id="47" name="6 Slayt Numarası Yer Tutucusu"/>
          <p:cNvSpPr>
            <a:spLocks noGrp="1"/>
          </p:cNvSpPr>
          <p:nvPr>
            <p:ph type="sldNum" sz="quarter" idx="12"/>
          </p:nvPr>
        </p:nvSpPr>
        <p:spPr/>
        <p:txBody>
          <a:bodyPr/>
          <a:lstStyle/>
          <a:p>
            <a:pPr>
              <a:defRPr/>
            </a:pPr>
            <a:fld id="{052315A4-A177-49DA-94A7-607D2479906D}" type="slidenum">
              <a:rPr lang="en-US"/>
              <a:pPr>
                <a:defRPr/>
              </a:pPr>
              <a:t>22</a:t>
            </a:fld>
            <a:endParaRPr lang="en-US"/>
          </a:p>
        </p:txBody>
      </p:sp>
      <p:sp>
        <p:nvSpPr>
          <p:cNvPr id="67588" name="Rectangle 2"/>
          <p:cNvSpPr>
            <a:spLocks noGrp="1" noChangeArrowheads="1"/>
          </p:cNvSpPr>
          <p:nvPr>
            <p:ph type="title"/>
          </p:nvPr>
        </p:nvSpPr>
        <p:spPr/>
        <p:txBody>
          <a:bodyPr/>
          <a:lstStyle/>
          <a:p>
            <a:pPr eaLnBrk="1" hangingPunct="1"/>
            <a:r>
              <a:rPr lang="en-US" sz="2400"/>
              <a:t>This is also a unit cell - </a:t>
            </a:r>
            <a:br>
              <a:rPr lang="en-US" sz="2400"/>
            </a:br>
            <a:r>
              <a:rPr lang="en-US" sz="2400"/>
              <a:t>it doesn’t matter if you start from Na or Cl</a:t>
            </a:r>
          </a:p>
        </p:txBody>
      </p:sp>
      <p:sp>
        <p:nvSpPr>
          <p:cNvPr id="67590" name="Oval 4"/>
          <p:cNvSpPr>
            <a:spLocks noChangeArrowheads="1"/>
          </p:cNvSpPr>
          <p:nvPr/>
        </p:nvSpPr>
        <p:spPr bwMode="auto">
          <a:xfrm>
            <a:off x="1763713" y="206057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591" name="Oval 5"/>
          <p:cNvSpPr>
            <a:spLocks noChangeArrowheads="1"/>
          </p:cNvSpPr>
          <p:nvPr/>
        </p:nvSpPr>
        <p:spPr bwMode="auto">
          <a:xfrm>
            <a:off x="2586038" y="206057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592" name="Oval 6"/>
          <p:cNvSpPr>
            <a:spLocks noChangeArrowheads="1"/>
          </p:cNvSpPr>
          <p:nvPr/>
        </p:nvSpPr>
        <p:spPr bwMode="auto">
          <a:xfrm>
            <a:off x="3409951" y="206057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593" name="Oval 7"/>
          <p:cNvSpPr>
            <a:spLocks noChangeArrowheads="1"/>
          </p:cNvSpPr>
          <p:nvPr/>
        </p:nvSpPr>
        <p:spPr bwMode="auto">
          <a:xfrm>
            <a:off x="4232276" y="206057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594" name="Oval 8"/>
          <p:cNvSpPr>
            <a:spLocks noChangeArrowheads="1"/>
          </p:cNvSpPr>
          <p:nvPr/>
        </p:nvSpPr>
        <p:spPr bwMode="auto">
          <a:xfrm>
            <a:off x="5054601" y="2060575"/>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7595" name="Oval 9"/>
          <p:cNvSpPr>
            <a:spLocks noChangeArrowheads="1"/>
          </p:cNvSpPr>
          <p:nvPr/>
        </p:nvSpPr>
        <p:spPr bwMode="auto">
          <a:xfrm>
            <a:off x="5878513" y="206057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596" name="Oval 10"/>
          <p:cNvSpPr>
            <a:spLocks noChangeArrowheads="1"/>
          </p:cNvSpPr>
          <p:nvPr/>
        </p:nvSpPr>
        <p:spPr bwMode="auto">
          <a:xfrm>
            <a:off x="6700838" y="206057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597" name="Oval 11"/>
          <p:cNvSpPr>
            <a:spLocks noChangeArrowheads="1"/>
          </p:cNvSpPr>
          <p:nvPr/>
        </p:nvSpPr>
        <p:spPr bwMode="auto">
          <a:xfrm>
            <a:off x="1763713" y="288448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598" name="Oval 12"/>
          <p:cNvSpPr>
            <a:spLocks noChangeArrowheads="1"/>
          </p:cNvSpPr>
          <p:nvPr/>
        </p:nvSpPr>
        <p:spPr bwMode="auto">
          <a:xfrm>
            <a:off x="2586038" y="288448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599" name="Oval 13"/>
          <p:cNvSpPr>
            <a:spLocks noChangeArrowheads="1"/>
          </p:cNvSpPr>
          <p:nvPr/>
        </p:nvSpPr>
        <p:spPr bwMode="auto">
          <a:xfrm>
            <a:off x="3409951" y="288448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00" name="Oval 14"/>
          <p:cNvSpPr>
            <a:spLocks noChangeArrowheads="1"/>
          </p:cNvSpPr>
          <p:nvPr/>
        </p:nvSpPr>
        <p:spPr bwMode="auto">
          <a:xfrm>
            <a:off x="4232276" y="288448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601" name="Oval 15"/>
          <p:cNvSpPr>
            <a:spLocks noChangeArrowheads="1"/>
          </p:cNvSpPr>
          <p:nvPr/>
        </p:nvSpPr>
        <p:spPr bwMode="auto">
          <a:xfrm>
            <a:off x="5054601" y="2884488"/>
            <a:ext cx="641350" cy="639763"/>
          </a:xfrm>
          <a:prstGeom prst="ellipse">
            <a:avLst/>
          </a:prstGeom>
          <a:solidFill>
            <a:srgbClr val="0000FF"/>
          </a:solidFill>
          <a:ln w="19050">
            <a:solidFill>
              <a:srgbClr val="0000FF"/>
            </a:solidFill>
            <a:round/>
            <a:headEnd/>
            <a:tailEnd/>
          </a:ln>
        </p:spPr>
        <p:txBody>
          <a:bodyPr/>
          <a:lstStyle/>
          <a:p>
            <a:endParaRPr lang="tr-TR"/>
          </a:p>
        </p:txBody>
      </p:sp>
      <p:sp>
        <p:nvSpPr>
          <p:cNvPr id="67602" name="Oval 16"/>
          <p:cNvSpPr>
            <a:spLocks noChangeArrowheads="1"/>
          </p:cNvSpPr>
          <p:nvPr/>
        </p:nvSpPr>
        <p:spPr bwMode="auto">
          <a:xfrm>
            <a:off x="5878513" y="288448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603" name="Oval 17"/>
          <p:cNvSpPr>
            <a:spLocks noChangeArrowheads="1"/>
          </p:cNvSpPr>
          <p:nvPr/>
        </p:nvSpPr>
        <p:spPr bwMode="auto">
          <a:xfrm>
            <a:off x="6700838" y="288448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04" name="Oval 18"/>
          <p:cNvSpPr>
            <a:spLocks noChangeArrowheads="1"/>
          </p:cNvSpPr>
          <p:nvPr/>
        </p:nvSpPr>
        <p:spPr bwMode="auto">
          <a:xfrm>
            <a:off x="1763713" y="370681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605" name="Oval 19"/>
          <p:cNvSpPr>
            <a:spLocks noChangeArrowheads="1"/>
          </p:cNvSpPr>
          <p:nvPr/>
        </p:nvSpPr>
        <p:spPr bwMode="auto">
          <a:xfrm>
            <a:off x="2586038" y="370681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06" name="Oval 20"/>
          <p:cNvSpPr>
            <a:spLocks noChangeArrowheads="1"/>
          </p:cNvSpPr>
          <p:nvPr/>
        </p:nvSpPr>
        <p:spPr bwMode="auto">
          <a:xfrm>
            <a:off x="3409951" y="370681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607" name="Oval 21"/>
          <p:cNvSpPr>
            <a:spLocks noChangeArrowheads="1"/>
          </p:cNvSpPr>
          <p:nvPr/>
        </p:nvSpPr>
        <p:spPr bwMode="auto">
          <a:xfrm>
            <a:off x="4232276" y="370681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08" name="Oval 22"/>
          <p:cNvSpPr>
            <a:spLocks noChangeArrowheads="1"/>
          </p:cNvSpPr>
          <p:nvPr/>
        </p:nvSpPr>
        <p:spPr bwMode="auto">
          <a:xfrm>
            <a:off x="5054601" y="3706813"/>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7609" name="Oval 23"/>
          <p:cNvSpPr>
            <a:spLocks noChangeArrowheads="1"/>
          </p:cNvSpPr>
          <p:nvPr/>
        </p:nvSpPr>
        <p:spPr bwMode="auto">
          <a:xfrm>
            <a:off x="5878513" y="370681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10" name="Oval 24"/>
          <p:cNvSpPr>
            <a:spLocks noChangeArrowheads="1"/>
          </p:cNvSpPr>
          <p:nvPr/>
        </p:nvSpPr>
        <p:spPr bwMode="auto">
          <a:xfrm>
            <a:off x="6700838" y="370681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611" name="Oval 25"/>
          <p:cNvSpPr>
            <a:spLocks noChangeArrowheads="1"/>
          </p:cNvSpPr>
          <p:nvPr/>
        </p:nvSpPr>
        <p:spPr bwMode="auto">
          <a:xfrm>
            <a:off x="1763713" y="452913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7612" name="Oval 26"/>
          <p:cNvSpPr>
            <a:spLocks noChangeArrowheads="1"/>
          </p:cNvSpPr>
          <p:nvPr/>
        </p:nvSpPr>
        <p:spPr bwMode="auto">
          <a:xfrm>
            <a:off x="2586038" y="452913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7613" name="Oval 27"/>
          <p:cNvSpPr>
            <a:spLocks noChangeArrowheads="1"/>
          </p:cNvSpPr>
          <p:nvPr/>
        </p:nvSpPr>
        <p:spPr bwMode="auto">
          <a:xfrm>
            <a:off x="3409951" y="452913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7614" name="Oval 28"/>
          <p:cNvSpPr>
            <a:spLocks noChangeArrowheads="1"/>
          </p:cNvSpPr>
          <p:nvPr/>
        </p:nvSpPr>
        <p:spPr bwMode="auto">
          <a:xfrm>
            <a:off x="4232276" y="452913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7615" name="Oval 29"/>
          <p:cNvSpPr>
            <a:spLocks noChangeArrowheads="1"/>
          </p:cNvSpPr>
          <p:nvPr/>
        </p:nvSpPr>
        <p:spPr bwMode="auto">
          <a:xfrm>
            <a:off x="5054601" y="4529138"/>
            <a:ext cx="641350" cy="641350"/>
          </a:xfrm>
          <a:prstGeom prst="ellipse">
            <a:avLst/>
          </a:prstGeom>
          <a:solidFill>
            <a:srgbClr val="0000FF"/>
          </a:solidFill>
          <a:ln w="19050">
            <a:solidFill>
              <a:srgbClr val="0000FF"/>
            </a:solidFill>
            <a:round/>
            <a:headEnd/>
            <a:tailEnd/>
          </a:ln>
        </p:spPr>
        <p:txBody>
          <a:bodyPr/>
          <a:lstStyle/>
          <a:p>
            <a:endParaRPr lang="tr-TR"/>
          </a:p>
        </p:txBody>
      </p:sp>
      <p:sp>
        <p:nvSpPr>
          <p:cNvPr id="67616" name="Oval 30"/>
          <p:cNvSpPr>
            <a:spLocks noChangeArrowheads="1"/>
          </p:cNvSpPr>
          <p:nvPr/>
        </p:nvSpPr>
        <p:spPr bwMode="auto">
          <a:xfrm>
            <a:off x="5878513" y="452913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7617" name="Oval 31"/>
          <p:cNvSpPr>
            <a:spLocks noChangeArrowheads="1"/>
          </p:cNvSpPr>
          <p:nvPr/>
        </p:nvSpPr>
        <p:spPr bwMode="auto">
          <a:xfrm>
            <a:off x="6700838" y="452913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7618" name="Oval 32"/>
          <p:cNvSpPr>
            <a:spLocks noChangeArrowheads="1"/>
          </p:cNvSpPr>
          <p:nvPr/>
        </p:nvSpPr>
        <p:spPr bwMode="auto">
          <a:xfrm>
            <a:off x="1774826" y="538797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619" name="Oval 33"/>
          <p:cNvSpPr>
            <a:spLocks noChangeArrowheads="1"/>
          </p:cNvSpPr>
          <p:nvPr/>
        </p:nvSpPr>
        <p:spPr bwMode="auto">
          <a:xfrm>
            <a:off x="2597151" y="538797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20" name="Oval 34"/>
          <p:cNvSpPr>
            <a:spLocks noChangeArrowheads="1"/>
          </p:cNvSpPr>
          <p:nvPr/>
        </p:nvSpPr>
        <p:spPr bwMode="auto">
          <a:xfrm>
            <a:off x="3421063" y="538797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7621" name="Oval 35"/>
          <p:cNvSpPr>
            <a:spLocks noChangeArrowheads="1"/>
          </p:cNvSpPr>
          <p:nvPr/>
        </p:nvSpPr>
        <p:spPr bwMode="auto">
          <a:xfrm>
            <a:off x="4243388" y="538797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22" name="Oval 36"/>
          <p:cNvSpPr>
            <a:spLocks noChangeArrowheads="1"/>
          </p:cNvSpPr>
          <p:nvPr/>
        </p:nvSpPr>
        <p:spPr bwMode="auto">
          <a:xfrm>
            <a:off x="5065713" y="5387975"/>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7623" name="Oval 37"/>
          <p:cNvSpPr>
            <a:spLocks noChangeArrowheads="1"/>
          </p:cNvSpPr>
          <p:nvPr/>
        </p:nvSpPr>
        <p:spPr bwMode="auto">
          <a:xfrm>
            <a:off x="5889626" y="538797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7624" name="Oval 38"/>
          <p:cNvSpPr>
            <a:spLocks noChangeArrowheads="1"/>
          </p:cNvSpPr>
          <p:nvPr/>
        </p:nvSpPr>
        <p:spPr bwMode="auto">
          <a:xfrm>
            <a:off x="6711951" y="5387975"/>
            <a:ext cx="639763" cy="639763"/>
          </a:xfrm>
          <a:prstGeom prst="ellipse">
            <a:avLst/>
          </a:prstGeom>
          <a:solidFill>
            <a:srgbClr val="FF6600"/>
          </a:solidFill>
          <a:ln w="19050">
            <a:solidFill>
              <a:srgbClr val="FF0000"/>
            </a:solidFill>
            <a:round/>
            <a:headEnd/>
            <a:tailEnd/>
          </a:ln>
        </p:spPr>
        <p:txBody>
          <a:bodyPr/>
          <a:lstStyle/>
          <a:p>
            <a:endParaRPr lang="tr-TR"/>
          </a:p>
        </p:txBody>
      </p:sp>
      <p:grpSp>
        <p:nvGrpSpPr>
          <p:cNvPr id="48" name="Group 47"/>
          <p:cNvGrpSpPr/>
          <p:nvPr/>
        </p:nvGrpSpPr>
        <p:grpSpPr>
          <a:xfrm rot="2640126">
            <a:off x="2683139" y="2856968"/>
            <a:ext cx="2185206" cy="2374378"/>
            <a:chOff x="1547813" y="2513013"/>
            <a:chExt cx="2968626" cy="3221038"/>
          </a:xfrm>
        </p:grpSpPr>
        <p:sp>
          <p:nvSpPr>
            <p:cNvPr id="49" name="Line 32"/>
            <p:cNvSpPr>
              <a:spLocks noChangeShapeType="1"/>
            </p:cNvSpPr>
            <p:nvPr/>
          </p:nvSpPr>
          <p:spPr bwMode="auto">
            <a:xfrm>
              <a:off x="2154238" y="2513013"/>
              <a:ext cx="0" cy="3114675"/>
            </a:xfrm>
            <a:prstGeom prst="line">
              <a:avLst/>
            </a:prstGeom>
            <a:noFill/>
            <a:ln w="9525">
              <a:solidFill>
                <a:schemeClr val="tx1"/>
              </a:solidFill>
              <a:round/>
              <a:headEnd/>
              <a:tailEnd/>
            </a:ln>
          </p:spPr>
          <p:txBody>
            <a:bodyPr wrap="none" anchor="ctr"/>
            <a:lstStyle/>
            <a:p>
              <a:endParaRPr lang="en-US"/>
            </a:p>
          </p:txBody>
        </p:sp>
        <p:sp>
          <p:nvSpPr>
            <p:cNvPr id="50" name="Line 33"/>
            <p:cNvSpPr>
              <a:spLocks noChangeShapeType="1"/>
            </p:cNvSpPr>
            <p:nvPr/>
          </p:nvSpPr>
          <p:spPr bwMode="auto">
            <a:xfrm>
              <a:off x="3754438" y="2513013"/>
              <a:ext cx="0" cy="3221038"/>
            </a:xfrm>
            <a:prstGeom prst="line">
              <a:avLst/>
            </a:prstGeom>
            <a:noFill/>
            <a:ln w="9525">
              <a:solidFill>
                <a:schemeClr val="tx1"/>
              </a:solidFill>
              <a:round/>
              <a:headEnd/>
              <a:tailEnd/>
            </a:ln>
          </p:spPr>
          <p:txBody>
            <a:bodyPr wrap="none" anchor="ctr"/>
            <a:lstStyle/>
            <a:p>
              <a:endParaRPr lang="en-US"/>
            </a:p>
          </p:txBody>
        </p:sp>
        <p:sp>
          <p:nvSpPr>
            <p:cNvPr id="51" name="Line 34"/>
            <p:cNvSpPr>
              <a:spLocks noChangeShapeType="1"/>
            </p:cNvSpPr>
            <p:nvPr/>
          </p:nvSpPr>
          <p:spPr bwMode="auto">
            <a:xfrm>
              <a:off x="1547813" y="3275013"/>
              <a:ext cx="2968625" cy="0"/>
            </a:xfrm>
            <a:prstGeom prst="line">
              <a:avLst/>
            </a:prstGeom>
            <a:noFill/>
            <a:ln w="9525">
              <a:solidFill>
                <a:schemeClr val="tx1"/>
              </a:solidFill>
              <a:round/>
              <a:headEnd/>
              <a:tailEnd/>
            </a:ln>
          </p:spPr>
          <p:txBody>
            <a:bodyPr wrap="none" anchor="ctr"/>
            <a:lstStyle/>
            <a:p>
              <a:endParaRPr lang="en-US"/>
            </a:p>
          </p:txBody>
        </p:sp>
        <p:sp>
          <p:nvSpPr>
            <p:cNvPr id="52" name="Line 35"/>
            <p:cNvSpPr>
              <a:spLocks noChangeShapeType="1"/>
            </p:cNvSpPr>
            <p:nvPr/>
          </p:nvSpPr>
          <p:spPr bwMode="auto">
            <a:xfrm>
              <a:off x="1631951" y="4951413"/>
              <a:ext cx="2884488" cy="0"/>
            </a:xfrm>
            <a:prstGeom prst="line">
              <a:avLst/>
            </a:prstGeom>
            <a:noFill/>
            <a:ln w="9525">
              <a:solidFill>
                <a:schemeClr val="tx1"/>
              </a:solidFill>
              <a:round/>
              <a:headEnd/>
              <a:tailEnd/>
            </a:ln>
          </p:spPr>
          <p:txBody>
            <a:bodyPr wrap="none" anchor="ctr"/>
            <a:lstStyle/>
            <a:p>
              <a:endParaRPr lang="en-US"/>
            </a:p>
          </p:txBody>
        </p:sp>
        <p:sp>
          <p:nvSpPr>
            <p:cNvPr id="53" name="Rectangle 36"/>
            <p:cNvSpPr>
              <a:spLocks noChangeArrowheads="1"/>
            </p:cNvSpPr>
            <p:nvPr/>
          </p:nvSpPr>
          <p:spPr bwMode="auto">
            <a:xfrm>
              <a:off x="2149476" y="3286125"/>
              <a:ext cx="1604963" cy="1657350"/>
            </a:xfrm>
            <a:prstGeom prst="rect">
              <a:avLst/>
            </a:prstGeom>
            <a:noFill/>
            <a:ln w="57150">
              <a:solidFill>
                <a:schemeClr val="tx1"/>
              </a:solidFill>
              <a:miter lim="800000"/>
              <a:headEnd/>
              <a:tailEnd/>
            </a:ln>
          </p:spPr>
          <p:txBody>
            <a:bodyPr wrap="none" anchor="ctr"/>
            <a:lstStyle/>
            <a:p>
              <a:endParaRPr lang="tr-TR"/>
            </a:p>
          </p:txBody>
        </p:sp>
      </p:grpSp>
    </p:spTree>
    <p:extLst>
      <p:ext uri="{BB962C8B-B14F-4D97-AF65-F5344CB8AC3E}">
        <p14:creationId xmlns:p14="http://schemas.microsoft.com/office/powerpoint/2010/main" val="1107544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5 Altbilgi Yer Tutucusu"/>
          <p:cNvSpPr>
            <a:spLocks noGrp="1"/>
          </p:cNvSpPr>
          <p:nvPr>
            <p:ph type="ftr" sz="quarter" idx="11"/>
          </p:nvPr>
        </p:nvSpPr>
        <p:spPr/>
        <p:txBody>
          <a:bodyPr/>
          <a:lstStyle/>
          <a:p>
            <a:pPr>
              <a:defRPr/>
            </a:pPr>
            <a:r>
              <a:rPr lang="en-US"/>
              <a:t>Crystal Structure</a:t>
            </a:r>
          </a:p>
        </p:txBody>
      </p:sp>
      <p:sp>
        <p:nvSpPr>
          <p:cNvPr id="47" name="6 Slayt Numarası Yer Tutucusu"/>
          <p:cNvSpPr>
            <a:spLocks noGrp="1"/>
          </p:cNvSpPr>
          <p:nvPr>
            <p:ph type="sldNum" sz="quarter" idx="12"/>
          </p:nvPr>
        </p:nvSpPr>
        <p:spPr/>
        <p:txBody>
          <a:bodyPr/>
          <a:lstStyle/>
          <a:p>
            <a:pPr>
              <a:defRPr/>
            </a:pPr>
            <a:fld id="{272993B4-E921-4BFF-A45C-92017AA9A662}" type="slidenum">
              <a:rPr lang="en-US"/>
              <a:pPr>
                <a:defRPr/>
              </a:pPr>
              <a:t>23</a:t>
            </a:fld>
            <a:endParaRPr lang="en-US"/>
          </a:p>
        </p:txBody>
      </p:sp>
      <p:sp>
        <p:nvSpPr>
          <p:cNvPr id="68612" name="Rectangle 2"/>
          <p:cNvSpPr>
            <a:spLocks noGrp="1" noChangeArrowheads="1"/>
          </p:cNvSpPr>
          <p:nvPr>
            <p:ph type="title"/>
          </p:nvPr>
        </p:nvSpPr>
        <p:spPr/>
        <p:txBody>
          <a:bodyPr/>
          <a:lstStyle/>
          <a:p>
            <a:pPr eaLnBrk="1" hangingPunct="1"/>
            <a:r>
              <a:rPr lang="en-US" sz="2400"/>
              <a:t>- or if you don’t start from an atom</a:t>
            </a:r>
          </a:p>
        </p:txBody>
      </p:sp>
      <p:sp>
        <p:nvSpPr>
          <p:cNvPr id="68614" name="Oval 4"/>
          <p:cNvSpPr>
            <a:spLocks noChangeArrowheads="1"/>
          </p:cNvSpPr>
          <p:nvPr/>
        </p:nvSpPr>
        <p:spPr bwMode="auto">
          <a:xfrm>
            <a:off x="1874838" y="20288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15" name="Oval 5"/>
          <p:cNvSpPr>
            <a:spLocks noChangeArrowheads="1"/>
          </p:cNvSpPr>
          <p:nvPr/>
        </p:nvSpPr>
        <p:spPr bwMode="auto">
          <a:xfrm>
            <a:off x="2697163" y="20288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16" name="Oval 6"/>
          <p:cNvSpPr>
            <a:spLocks noChangeArrowheads="1"/>
          </p:cNvSpPr>
          <p:nvPr/>
        </p:nvSpPr>
        <p:spPr bwMode="auto">
          <a:xfrm>
            <a:off x="3521076" y="20288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17" name="Oval 7"/>
          <p:cNvSpPr>
            <a:spLocks noChangeArrowheads="1"/>
          </p:cNvSpPr>
          <p:nvPr/>
        </p:nvSpPr>
        <p:spPr bwMode="auto">
          <a:xfrm>
            <a:off x="4343401" y="20288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18" name="Oval 8"/>
          <p:cNvSpPr>
            <a:spLocks noChangeArrowheads="1"/>
          </p:cNvSpPr>
          <p:nvPr/>
        </p:nvSpPr>
        <p:spPr bwMode="auto">
          <a:xfrm>
            <a:off x="5165726" y="2028825"/>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8619" name="Oval 9"/>
          <p:cNvSpPr>
            <a:spLocks noChangeArrowheads="1"/>
          </p:cNvSpPr>
          <p:nvPr/>
        </p:nvSpPr>
        <p:spPr bwMode="auto">
          <a:xfrm>
            <a:off x="5989638" y="20288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0" name="Oval 10"/>
          <p:cNvSpPr>
            <a:spLocks noChangeArrowheads="1"/>
          </p:cNvSpPr>
          <p:nvPr/>
        </p:nvSpPr>
        <p:spPr bwMode="auto">
          <a:xfrm>
            <a:off x="6811963" y="20288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1" name="Oval 11"/>
          <p:cNvSpPr>
            <a:spLocks noChangeArrowheads="1"/>
          </p:cNvSpPr>
          <p:nvPr/>
        </p:nvSpPr>
        <p:spPr bwMode="auto">
          <a:xfrm>
            <a:off x="1874838" y="28527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2" name="Oval 12"/>
          <p:cNvSpPr>
            <a:spLocks noChangeArrowheads="1"/>
          </p:cNvSpPr>
          <p:nvPr/>
        </p:nvSpPr>
        <p:spPr bwMode="auto">
          <a:xfrm>
            <a:off x="2697163" y="28527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3" name="Oval 13"/>
          <p:cNvSpPr>
            <a:spLocks noChangeArrowheads="1"/>
          </p:cNvSpPr>
          <p:nvPr/>
        </p:nvSpPr>
        <p:spPr bwMode="auto">
          <a:xfrm>
            <a:off x="3521076" y="28527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4" name="Oval 14"/>
          <p:cNvSpPr>
            <a:spLocks noChangeArrowheads="1"/>
          </p:cNvSpPr>
          <p:nvPr/>
        </p:nvSpPr>
        <p:spPr bwMode="auto">
          <a:xfrm>
            <a:off x="4343401" y="28527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5" name="Oval 15"/>
          <p:cNvSpPr>
            <a:spLocks noChangeArrowheads="1"/>
          </p:cNvSpPr>
          <p:nvPr/>
        </p:nvSpPr>
        <p:spPr bwMode="auto">
          <a:xfrm>
            <a:off x="5165726" y="2852738"/>
            <a:ext cx="641350" cy="639763"/>
          </a:xfrm>
          <a:prstGeom prst="ellipse">
            <a:avLst/>
          </a:prstGeom>
          <a:solidFill>
            <a:srgbClr val="0000FF"/>
          </a:solidFill>
          <a:ln w="19050">
            <a:solidFill>
              <a:srgbClr val="0000FF"/>
            </a:solidFill>
            <a:round/>
            <a:headEnd/>
            <a:tailEnd/>
          </a:ln>
        </p:spPr>
        <p:txBody>
          <a:bodyPr/>
          <a:lstStyle/>
          <a:p>
            <a:endParaRPr lang="tr-TR"/>
          </a:p>
        </p:txBody>
      </p:sp>
      <p:sp>
        <p:nvSpPr>
          <p:cNvPr id="68626" name="Oval 16"/>
          <p:cNvSpPr>
            <a:spLocks noChangeArrowheads="1"/>
          </p:cNvSpPr>
          <p:nvPr/>
        </p:nvSpPr>
        <p:spPr bwMode="auto">
          <a:xfrm>
            <a:off x="5989638" y="2852738"/>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7" name="Oval 17"/>
          <p:cNvSpPr>
            <a:spLocks noChangeArrowheads="1"/>
          </p:cNvSpPr>
          <p:nvPr/>
        </p:nvSpPr>
        <p:spPr bwMode="auto">
          <a:xfrm>
            <a:off x="6811963" y="2852738"/>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28" name="Oval 18"/>
          <p:cNvSpPr>
            <a:spLocks noChangeArrowheads="1"/>
          </p:cNvSpPr>
          <p:nvPr/>
        </p:nvSpPr>
        <p:spPr bwMode="auto">
          <a:xfrm>
            <a:off x="1874838" y="367506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29" name="Oval 19"/>
          <p:cNvSpPr>
            <a:spLocks noChangeArrowheads="1"/>
          </p:cNvSpPr>
          <p:nvPr/>
        </p:nvSpPr>
        <p:spPr bwMode="auto">
          <a:xfrm>
            <a:off x="2697163" y="367506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30" name="Oval 20"/>
          <p:cNvSpPr>
            <a:spLocks noChangeArrowheads="1"/>
          </p:cNvSpPr>
          <p:nvPr/>
        </p:nvSpPr>
        <p:spPr bwMode="auto">
          <a:xfrm>
            <a:off x="3521076" y="367506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31" name="Oval 21"/>
          <p:cNvSpPr>
            <a:spLocks noChangeArrowheads="1"/>
          </p:cNvSpPr>
          <p:nvPr/>
        </p:nvSpPr>
        <p:spPr bwMode="auto">
          <a:xfrm>
            <a:off x="4343401" y="367506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32" name="Oval 22"/>
          <p:cNvSpPr>
            <a:spLocks noChangeArrowheads="1"/>
          </p:cNvSpPr>
          <p:nvPr/>
        </p:nvSpPr>
        <p:spPr bwMode="auto">
          <a:xfrm>
            <a:off x="5165726" y="3675063"/>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8633" name="Oval 23"/>
          <p:cNvSpPr>
            <a:spLocks noChangeArrowheads="1"/>
          </p:cNvSpPr>
          <p:nvPr/>
        </p:nvSpPr>
        <p:spPr bwMode="auto">
          <a:xfrm>
            <a:off x="5989638" y="3675063"/>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34" name="Oval 24"/>
          <p:cNvSpPr>
            <a:spLocks noChangeArrowheads="1"/>
          </p:cNvSpPr>
          <p:nvPr/>
        </p:nvSpPr>
        <p:spPr bwMode="auto">
          <a:xfrm>
            <a:off x="6811963" y="3675063"/>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35" name="Oval 25"/>
          <p:cNvSpPr>
            <a:spLocks noChangeArrowheads="1"/>
          </p:cNvSpPr>
          <p:nvPr/>
        </p:nvSpPr>
        <p:spPr bwMode="auto">
          <a:xfrm>
            <a:off x="1874838" y="449738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8636" name="Oval 26"/>
          <p:cNvSpPr>
            <a:spLocks noChangeArrowheads="1"/>
          </p:cNvSpPr>
          <p:nvPr/>
        </p:nvSpPr>
        <p:spPr bwMode="auto">
          <a:xfrm>
            <a:off x="2697163" y="449738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8637" name="Oval 27"/>
          <p:cNvSpPr>
            <a:spLocks noChangeArrowheads="1"/>
          </p:cNvSpPr>
          <p:nvPr/>
        </p:nvSpPr>
        <p:spPr bwMode="auto">
          <a:xfrm>
            <a:off x="3521076" y="449738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8638" name="Oval 28"/>
          <p:cNvSpPr>
            <a:spLocks noChangeArrowheads="1"/>
          </p:cNvSpPr>
          <p:nvPr/>
        </p:nvSpPr>
        <p:spPr bwMode="auto">
          <a:xfrm>
            <a:off x="4343401" y="449738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8639" name="Oval 29"/>
          <p:cNvSpPr>
            <a:spLocks noChangeArrowheads="1"/>
          </p:cNvSpPr>
          <p:nvPr/>
        </p:nvSpPr>
        <p:spPr bwMode="auto">
          <a:xfrm>
            <a:off x="5165726" y="4497388"/>
            <a:ext cx="641350" cy="641350"/>
          </a:xfrm>
          <a:prstGeom prst="ellipse">
            <a:avLst/>
          </a:prstGeom>
          <a:solidFill>
            <a:srgbClr val="0000FF"/>
          </a:solidFill>
          <a:ln w="19050">
            <a:solidFill>
              <a:srgbClr val="0000FF"/>
            </a:solidFill>
            <a:round/>
            <a:headEnd/>
            <a:tailEnd/>
          </a:ln>
        </p:spPr>
        <p:txBody>
          <a:bodyPr/>
          <a:lstStyle/>
          <a:p>
            <a:endParaRPr lang="tr-TR"/>
          </a:p>
        </p:txBody>
      </p:sp>
      <p:sp>
        <p:nvSpPr>
          <p:cNvPr id="68640" name="Oval 30"/>
          <p:cNvSpPr>
            <a:spLocks noChangeArrowheads="1"/>
          </p:cNvSpPr>
          <p:nvPr/>
        </p:nvSpPr>
        <p:spPr bwMode="auto">
          <a:xfrm>
            <a:off x="5989638" y="4497388"/>
            <a:ext cx="639763" cy="641350"/>
          </a:xfrm>
          <a:prstGeom prst="ellipse">
            <a:avLst/>
          </a:prstGeom>
          <a:solidFill>
            <a:srgbClr val="FF6600"/>
          </a:solidFill>
          <a:ln w="19050">
            <a:solidFill>
              <a:srgbClr val="FF0000"/>
            </a:solidFill>
            <a:round/>
            <a:headEnd/>
            <a:tailEnd/>
          </a:ln>
        </p:spPr>
        <p:txBody>
          <a:bodyPr/>
          <a:lstStyle/>
          <a:p>
            <a:endParaRPr lang="tr-TR"/>
          </a:p>
        </p:txBody>
      </p:sp>
      <p:sp>
        <p:nvSpPr>
          <p:cNvPr id="68641" name="Oval 31"/>
          <p:cNvSpPr>
            <a:spLocks noChangeArrowheads="1"/>
          </p:cNvSpPr>
          <p:nvPr/>
        </p:nvSpPr>
        <p:spPr bwMode="auto">
          <a:xfrm>
            <a:off x="6811963" y="4497388"/>
            <a:ext cx="639763" cy="641350"/>
          </a:xfrm>
          <a:prstGeom prst="ellipse">
            <a:avLst/>
          </a:prstGeom>
          <a:solidFill>
            <a:srgbClr val="0000FF"/>
          </a:solidFill>
          <a:ln w="19050">
            <a:solidFill>
              <a:srgbClr val="0000FF"/>
            </a:solidFill>
            <a:round/>
            <a:headEnd/>
            <a:tailEnd/>
          </a:ln>
        </p:spPr>
        <p:txBody>
          <a:bodyPr/>
          <a:lstStyle/>
          <a:p>
            <a:endParaRPr lang="tr-TR"/>
          </a:p>
        </p:txBody>
      </p:sp>
      <p:sp>
        <p:nvSpPr>
          <p:cNvPr id="68642" name="Oval 32"/>
          <p:cNvSpPr>
            <a:spLocks noChangeArrowheads="1"/>
          </p:cNvSpPr>
          <p:nvPr/>
        </p:nvSpPr>
        <p:spPr bwMode="auto">
          <a:xfrm>
            <a:off x="1885951" y="53562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43" name="Oval 33"/>
          <p:cNvSpPr>
            <a:spLocks noChangeArrowheads="1"/>
          </p:cNvSpPr>
          <p:nvPr/>
        </p:nvSpPr>
        <p:spPr bwMode="auto">
          <a:xfrm>
            <a:off x="2708276" y="53562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44" name="Oval 34"/>
          <p:cNvSpPr>
            <a:spLocks noChangeArrowheads="1"/>
          </p:cNvSpPr>
          <p:nvPr/>
        </p:nvSpPr>
        <p:spPr bwMode="auto">
          <a:xfrm>
            <a:off x="3532188" y="5356225"/>
            <a:ext cx="639763" cy="639763"/>
          </a:xfrm>
          <a:prstGeom prst="ellipse">
            <a:avLst/>
          </a:prstGeom>
          <a:solidFill>
            <a:srgbClr val="FF6600"/>
          </a:solidFill>
          <a:ln w="19050">
            <a:solidFill>
              <a:srgbClr val="FF0000"/>
            </a:solidFill>
            <a:round/>
            <a:headEnd/>
            <a:tailEnd/>
          </a:ln>
        </p:spPr>
        <p:txBody>
          <a:bodyPr/>
          <a:lstStyle/>
          <a:p>
            <a:endParaRPr lang="tr-TR"/>
          </a:p>
        </p:txBody>
      </p:sp>
      <p:sp>
        <p:nvSpPr>
          <p:cNvPr id="68645" name="Oval 35"/>
          <p:cNvSpPr>
            <a:spLocks noChangeArrowheads="1"/>
          </p:cNvSpPr>
          <p:nvPr/>
        </p:nvSpPr>
        <p:spPr bwMode="auto">
          <a:xfrm>
            <a:off x="4354513" y="53562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46" name="Oval 36"/>
          <p:cNvSpPr>
            <a:spLocks noChangeArrowheads="1"/>
          </p:cNvSpPr>
          <p:nvPr/>
        </p:nvSpPr>
        <p:spPr bwMode="auto">
          <a:xfrm>
            <a:off x="5176838" y="5356225"/>
            <a:ext cx="641350" cy="639763"/>
          </a:xfrm>
          <a:prstGeom prst="ellipse">
            <a:avLst/>
          </a:prstGeom>
          <a:solidFill>
            <a:srgbClr val="FF6600"/>
          </a:solidFill>
          <a:ln w="19050">
            <a:solidFill>
              <a:srgbClr val="FF0000"/>
            </a:solidFill>
            <a:round/>
            <a:headEnd/>
            <a:tailEnd/>
          </a:ln>
        </p:spPr>
        <p:txBody>
          <a:bodyPr/>
          <a:lstStyle/>
          <a:p>
            <a:endParaRPr lang="tr-TR"/>
          </a:p>
        </p:txBody>
      </p:sp>
      <p:sp>
        <p:nvSpPr>
          <p:cNvPr id="68647" name="Oval 37"/>
          <p:cNvSpPr>
            <a:spLocks noChangeArrowheads="1"/>
          </p:cNvSpPr>
          <p:nvPr/>
        </p:nvSpPr>
        <p:spPr bwMode="auto">
          <a:xfrm>
            <a:off x="6000751" y="5356225"/>
            <a:ext cx="639763" cy="639763"/>
          </a:xfrm>
          <a:prstGeom prst="ellipse">
            <a:avLst/>
          </a:prstGeom>
          <a:solidFill>
            <a:srgbClr val="0000FF"/>
          </a:solidFill>
          <a:ln w="19050">
            <a:solidFill>
              <a:srgbClr val="0000FF"/>
            </a:solidFill>
            <a:round/>
            <a:headEnd/>
            <a:tailEnd/>
          </a:ln>
        </p:spPr>
        <p:txBody>
          <a:bodyPr/>
          <a:lstStyle/>
          <a:p>
            <a:endParaRPr lang="tr-TR"/>
          </a:p>
        </p:txBody>
      </p:sp>
      <p:sp>
        <p:nvSpPr>
          <p:cNvPr id="68648" name="Oval 38"/>
          <p:cNvSpPr>
            <a:spLocks noChangeArrowheads="1"/>
          </p:cNvSpPr>
          <p:nvPr/>
        </p:nvSpPr>
        <p:spPr bwMode="auto">
          <a:xfrm>
            <a:off x="6823076" y="5356225"/>
            <a:ext cx="639763" cy="639763"/>
          </a:xfrm>
          <a:prstGeom prst="ellipse">
            <a:avLst/>
          </a:prstGeom>
          <a:solidFill>
            <a:srgbClr val="FF6600"/>
          </a:solidFill>
          <a:ln w="19050">
            <a:solidFill>
              <a:srgbClr val="FF0000"/>
            </a:solidFill>
            <a:round/>
            <a:headEnd/>
            <a:tailEnd/>
          </a:ln>
        </p:spPr>
        <p:txBody>
          <a:bodyPr/>
          <a:lstStyle/>
          <a:p>
            <a:endParaRPr lang="tr-TR"/>
          </a:p>
        </p:txBody>
      </p:sp>
      <p:grpSp>
        <p:nvGrpSpPr>
          <p:cNvPr id="48" name="Group 47"/>
          <p:cNvGrpSpPr/>
          <p:nvPr/>
        </p:nvGrpSpPr>
        <p:grpSpPr>
          <a:xfrm rot="2640126">
            <a:off x="3195106" y="2875940"/>
            <a:ext cx="2185206" cy="2374378"/>
            <a:chOff x="1547813" y="2513013"/>
            <a:chExt cx="2968626" cy="3221038"/>
          </a:xfrm>
        </p:grpSpPr>
        <p:sp>
          <p:nvSpPr>
            <p:cNvPr id="49" name="Line 32"/>
            <p:cNvSpPr>
              <a:spLocks noChangeShapeType="1"/>
            </p:cNvSpPr>
            <p:nvPr/>
          </p:nvSpPr>
          <p:spPr bwMode="auto">
            <a:xfrm>
              <a:off x="2154238" y="2513013"/>
              <a:ext cx="0" cy="3114675"/>
            </a:xfrm>
            <a:prstGeom prst="line">
              <a:avLst/>
            </a:prstGeom>
            <a:noFill/>
            <a:ln w="9525">
              <a:solidFill>
                <a:schemeClr val="tx1"/>
              </a:solidFill>
              <a:round/>
              <a:headEnd/>
              <a:tailEnd/>
            </a:ln>
          </p:spPr>
          <p:txBody>
            <a:bodyPr wrap="none" anchor="ctr"/>
            <a:lstStyle/>
            <a:p>
              <a:endParaRPr lang="en-US"/>
            </a:p>
          </p:txBody>
        </p:sp>
        <p:sp>
          <p:nvSpPr>
            <p:cNvPr id="50" name="Line 33"/>
            <p:cNvSpPr>
              <a:spLocks noChangeShapeType="1"/>
            </p:cNvSpPr>
            <p:nvPr/>
          </p:nvSpPr>
          <p:spPr bwMode="auto">
            <a:xfrm>
              <a:off x="3754438" y="2513013"/>
              <a:ext cx="0" cy="3221038"/>
            </a:xfrm>
            <a:prstGeom prst="line">
              <a:avLst/>
            </a:prstGeom>
            <a:noFill/>
            <a:ln w="9525">
              <a:solidFill>
                <a:schemeClr val="tx1"/>
              </a:solidFill>
              <a:round/>
              <a:headEnd/>
              <a:tailEnd/>
            </a:ln>
          </p:spPr>
          <p:txBody>
            <a:bodyPr wrap="none" anchor="ctr"/>
            <a:lstStyle/>
            <a:p>
              <a:endParaRPr lang="en-US"/>
            </a:p>
          </p:txBody>
        </p:sp>
        <p:sp>
          <p:nvSpPr>
            <p:cNvPr id="51" name="Line 34"/>
            <p:cNvSpPr>
              <a:spLocks noChangeShapeType="1"/>
            </p:cNvSpPr>
            <p:nvPr/>
          </p:nvSpPr>
          <p:spPr bwMode="auto">
            <a:xfrm>
              <a:off x="1547813" y="3275013"/>
              <a:ext cx="2968625" cy="0"/>
            </a:xfrm>
            <a:prstGeom prst="line">
              <a:avLst/>
            </a:prstGeom>
            <a:noFill/>
            <a:ln w="9525">
              <a:solidFill>
                <a:schemeClr val="tx1"/>
              </a:solidFill>
              <a:round/>
              <a:headEnd/>
              <a:tailEnd/>
            </a:ln>
          </p:spPr>
          <p:txBody>
            <a:bodyPr wrap="none" anchor="ctr"/>
            <a:lstStyle/>
            <a:p>
              <a:endParaRPr lang="en-US"/>
            </a:p>
          </p:txBody>
        </p:sp>
        <p:sp>
          <p:nvSpPr>
            <p:cNvPr id="52" name="Line 35"/>
            <p:cNvSpPr>
              <a:spLocks noChangeShapeType="1"/>
            </p:cNvSpPr>
            <p:nvPr/>
          </p:nvSpPr>
          <p:spPr bwMode="auto">
            <a:xfrm>
              <a:off x="1631951" y="4951413"/>
              <a:ext cx="2884488" cy="0"/>
            </a:xfrm>
            <a:prstGeom prst="line">
              <a:avLst/>
            </a:prstGeom>
            <a:noFill/>
            <a:ln w="9525">
              <a:solidFill>
                <a:schemeClr val="tx1"/>
              </a:solidFill>
              <a:round/>
              <a:headEnd/>
              <a:tailEnd/>
            </a:ln>
          </p:spPr>
          <p:txBody>
            <a:bodyPr wrap="none" anchor="ctr"/>
            <a:lstStyle/>
            <a:p>
              <a:endParaRPr lang="en-US"/>
            </a:p>
          </p:txBody>
        </p:sp>
        <p:sp>
          <p:nvSpPr>
            <p:cNvPr id="53" name="Rectangle 36"/>
            <p:cNvSpPr>
              <a:spLocks noChangeArrowheads="1"/>
            </p:cNvSpPr>
            <p:nvPr/>
          </p:nvSpPr>
          <p:spPr bwMode="auto">
            <a:xfrm>
              <a:off x="2149476" y="3286125"/>
              <a:ext cx="1604963" cy="1657350"/>
            </a:xfrm>
            <a:prstGeom prst="rect">
              <a:avLst/>
            </a:prstGeom>
            <a:noFill/>
            <a:ln w="57150">
              <a:solidFill>
                <a:schemeClr val="tx1"/>
              </a:solidFill>
              <a:miter lim="800000"/>
              <a:headEnd/>
              <a:tailEnd/>
            </a:ln>
          </p:spPr>
          <p:txBody>
            <a:bodyPr wrap="none" anchor="ctr"/>
            <a:lstStyle/>
            <a:p>
              <a:endParaRPr lang="tr-TR"/>
            </a:p>
          </p:txBody>
        </p:sp>
      </p:grpSp>
    </p:spTree>
    <p:extLst>
      <p:ext uri="{BB962C8B-B14F-4D97-AF65-F5344CB8AC3E}">
        <p14:creationId xmlns:p14="http://schemas.microsoft.com/office/powerpoint/2010/main" val="325902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13"/>
          <p:cNvPicPr>
            <a:picLocks noChangeAspect="1" noChangeArrowheads="1"/>
          </p:cNvPicPr>
          <p:nvPr/>
        </p:nvPicPr>
        <p:blipFill>
          <a:blip r:embed="rId3"/>
          <a:srcRect l="30449" t="-2185" r="50484" b="84555"/>
          <a:stretch>
            <a:fillRect/>
          </a:stretch>
        </p:blipFill>
        <p:spPr bwMode="auto">
          <a:xfrm>
            <a:off x="7675033" y="6246020"/>
            <a:ext cx="720725" cy="576262"/>
          </a:xfrm>
          <a:prstGeom prst="rect">
            <a:avLst/>
          </a:prstGeom>
          <a:noFill/>
          <a:ln w="9525">
            <a:noFill/>
            <a:miter lim="800000"/>
            <a:headEnd/>
            <a:tailEnd/>
          </a:ln>
        </p:spPr>
      </p:pic>
      <p:sp>
        <p:nvSpPr>
          <p:cNvPr id="57349" name="Rectangle 5"/>
          <p:cNvSpPr>
            <a:spLocks noGrp="1" noChangeArrowheads="1"/>
          </p:cNvSpPr>
          <p:nvPr>
            <p:ph type="title"/>
          </p:nvPr>
        </p:nvSpPr>
        <p:spPr>
          <a:xfrm>
            <a:off x="931863" y="96839"/>
            <a:ext cx="7158037" cy="665162"/>
          </a:xfrm>
          <a:noFill/>
        </p:spPr>
        <p:txBody>
          <a:bodyPr/>
          <a:lstStyle/>
          <a:p>
            <a:pPr eaLnBrk="1" hangingPunct="1"/>
            <a:r>
              <a:rPr lang="en-GB" sz="3600" dirty="0">
                <a:latin typeface="Verdana" pitchFamily="34" charset="0"/>
              </a:rPr>
              <a:t>Crystal structure</a:t>
            </a:r>
          </a:p>
        </p:txBody>
      </p:sp>
      <p:sp>
        <p:nvSpPr>
          <p:cNvPr id="57350" name="Rectangle 6"/>
          <p:cNvSpPr>
            <a:spLocks noGrp="1" noChangeArrowheads="1"/>
          </p:cNvSpPr>
          <p:nvPr>
            <p:ph type="body" sz="half" idx="1"/>
          </p:nvPr>
        </p:nvSpPr>
        <p:spPr>
          <a:xfrm>
            <a:off x="50800" y="1563159"/>
            <a:ext cx="4521200" cy="2986617"/>
          </a:xfrm>
        </p:spPr>
        <p:txBody>
          <a:bodyPr>
            <a:noAutofit/>
          </a:bodyPr>
          <a:lstStyle/>
          <a:p>
            <a:pPr eaLnBrk="1" hangingPunct="1">
              <a:lnSpc>
                <a:spcPct val="80000"/>
              </a:lnSpc>
            </a:pPr>
            <a:r>
              <a:rPr lang="en-GB" sz="3600" dirty="0">
                <a:solidFill>
                  <a:srgbClr val="FF0000"/>
                </a:solidFill>
              </a:rPr>
              <a:t>Don't mix up atoms with lattice points!</a:t>
            </a:r>
            <a:r>
              <a:rPr lang="en-GB" sz="3600" b="1" dirty="0">
                <a:solidFill>
                  <a:srgbClr val="FF0000"/>
                </a:solidFill>
              </a:rPr>
              <a:t> (e.g. </a:t>
            </a:r>
            <a:r>
              <a:rPr lang="en-GB" sz="3600" b="1" dirty="0" err="1">
                <a:solidFill>
                  <a:srgbClr val="FF0000"/>
                </a:solidFill>
              </a:rPr>
              <a:t>NaCl</a:t>
            </a:r>
            <a:r>
              <a:rPr lang="en-GB" sz="3600" b="1" dirty="0">
                <a:solidFill>
                  <a:srgbClr val="FF0000"/>
                </a:solidFill>
              </a:rPr>
              <a:t>)</a:t>
            </a:r>
          </a:p>
          <a:p>
            <a:pPr eaLnBrk="1" hangingPunct="1">
              <a:lnSpc>
                <a:spcPct val="80000"/>
              </a:lnSpc>
            </a:pPr>
            <a:r>
              <a:rPr lang="en-GB" sz="3600" b="1" dirty="0"/>
              <a:t>Atoms can lie at positions other than lattice points (though </a:t>
            </a:r>
            <a:r>
              <a:rPr lang="en-GB" sz="3600" b="1" i="1" dirty="0"/>
              <a:t>typically</a:t>
            </a:r>
            <a:r>
              <a:rPr lang="en-GB" sz="3600" b="1" dirty="0"/>
              <a:t> not defined that way)</a:t>
            </a:r>
          </a:p>
          <a:p>
            <a:pPr eaLnBrk="1" hangingPunct="1">
              <a:lnSpc>
                <a:spcPct val="80000"/>
              </a:lnSpc>
              <a:buFont typeface="Wingdings" pitchFamily="2" charset="2"/>
              <a:buNone/>
            </a:pPr>
            <a:endParaRPr lang="en-GB" sz="3600" b="1" dirty="0"/>
          </a:p>
        </p:txBody>
      </p:sp>
      <p:sp>
        <p:nvSpPr>
          <p:cNvPr id="57351" name="Rectangle 8"/>
          <p:cNvSpPr>
            <a:spLocks noChangeArrowheads="1"/>
          </p:cNvSpPr>
          <p:nvPr/>
        </p:nvSpPr>
        <p:spPr bwMode="auto">
          <a:xfrm>
            <a:off x="355070" y="6353175"/>
            <a:ext cx="7345363" cy="504825"/>
          </a:xfrm>
          <a:prstGeom prst="rect">
            <a:avLst/>
          </a:prstGeom>
          <a:noFill/>
          <a:ln w="9525">
            <a:noFill/>
            <a:miter lim="800000"/>
            <a:headEnd/>
            <a:tailEnd/>
          </a:ln>
        </p:spPr>
        <p:txBody>
          <a:bodyPr/>
          <a:lstStyle/>
          <a:p>
            <a:pPr marL="342900" indent="-342900" algn="just">
              <a:lnSpc>
                <a:spcPct val="80000"/>
              </a:lnSpc>
              <a:spcBef>
                <a:spcPct val="20000"/>
              </a:spcBef>
              <a:buClr>
                <a:schemeClr val="accent1"/>
              </a:buClr>
              <a:buSzPct val="70000"/>
              <a:buFont typeface="Wingdings" pitchFamily="2" charset="2"/>
              <a:buNone/>
            </a:pPr>
            <a:r>
              <a:rPr lang="en-US" sz="2600" dirty="0">
                <a:solidFill>
                  <a:srgbClr val="372221"/>
                </a:solidFill>
                <a:latin typeface="Arial" pitchFamily="34" charset="0"/>
              </a:rPr>
              <a:t>Crystal Structure = Crystal Lattice        + Basis</a:t>
            </a:r>
          </a:p>
        </p:txBody>
      </p:sp>
      <p:sp>
        <p:nvSpPr>
          <p:cNvPr id="57352" name="Oval 9"/>
          <p:cNvSpPr>
            <a:spLocks noChangeArrowheads="1"/>
          </p:cNvSpPr>
          <p:nvPr/>
        </p:nvSpPr>
        <p:spPr bwMode="auto">
          <a:xfrm>
            <a:off x="5649383" y="6534151"/>
            <a:ext cx="71438" cy="71437"/>
          </a:xfrm>
          <a:prstGeom prst="ellipse">
            <a:avLst/>
          </a:prstGeom>
          <a:solidFill>
            <a:schemeClr val="tx1"/>
          </a:solidFill>
          <a:ln w="9525" algn="ctr">
            <a:noFill/>
            <a:round/>
            <a:headEnd/>
            <a:tailEnd/>
          </a:ln>
        </p:spPr>
        <p:txBody>
          <a:bodyPr wrap="none" anchor="ctr"/>
          <a:lstStyle/>
          <a:p>
            <a:endParaRPr lang="tr-TR"/>
          </a:p>
        </p:txBody>
      </p:sp>
      <p:pic>
        <p:nvPicPr>
          <p:cNvPr id="2" name="Picture 1">
            <a:extLst>
              <a:ext uri="{FF2B5EF4-FFF2-40B4-BE49-F238E27FC236}">
                <a16:creationId xmlns:a16="http://schemas.microsoft.com/office/drawing/2014/main" id="{2B8C296C-85BD-488E-80C7-D02B6FAF4279}"/>
              </a:ext>
            </a:extLst>
          </p:cNvPr>
          <p:cNvPicPr>
            <a:picLocks noChangeAspect="1"/>
          </p:cNvPicPr>
          <p:nvPr/>
        </p:nvPicPr>
        <p:blipFill>
          <a:blip r:embed="rId4"/>
          <a:stretch>
            <a:fillRect/>
          </a:stretch>
        </p:blipFill>
        <p:spPr>
          <a:xfrm>
            <a:off x="5080617" y="964461"/>
            <a:ext cx="3234620" cy="2301028"/>
          </a:xfrm>
          <a:prstGeom prst="rect">
            <a:avLst/>
          </a:prstGeom>
        </p:spPr>
      </p:pic>
      <p:pic>
        <p:nvPicPr>
          <p:cNvPr id="3" name="Picture 2">
            <a:extLst>
              <a:ext uri="{FF2B5EF4-FFF2-40B4-BE49-F238E27FC236}">
                <a16:creationId xmlns:a16="http://schemas.microsoft.com/office/drawing/2014/main" id="{3CE9F1B8-885B-4CD2-8AA4-0741002A2483}"/>
              </a:ext>
            </a:extLst>
          </p:cNvPr>
          <p:cNvPicPr>
            <a:picLocks noChangeAspect="1"/>
          </p:cNvPicPr>
          <p:nvPr/>
        </p:nvPicPr>
        <p:blipFill>
          <a:blip r:embed="rId5"/>
          <a:stretch>
            <a:fillRect/>
          </a:stretch>
        </p:blipFill>
        <p:spPr>
          <a:xfrm>
            <a:off x="5080617" y="3613945"/>
            <a:ext cx="3234620" cy="2301028"/>
          </a:xfrm>
          <a:prstGeom prst="rect">
            <a:avLst/>
          </a:prstGeom>
        </p:spPr>
      </p:pic>
    </p:spTree>
    <p:extLst>
      <p:ext uri="{BB962C8B-B14F-4D97-AF65-F5344CB8AC3E}">
        <p14:creationId xmlns:p14="http://schemas.microsoft.com/office/powerpoint/2010/main" val="36919787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CB09-D8E4-4B4A-90F8-E2D22D369AE9}"/>
              </a:ext>
            </a:extLst>
          </p:cNvPr>
          <p:cNvSpPr>
            <a:spLocks noGrp="1"/>
          </p:cNvSpPr>
          <p:nvPr>
            <p:ph type="title"/>
          </p:nvPr>
        </p:nvSpPr>
        <p:spPr>
          <a:xfrm>
            <a:off x="228600" y="457200"/>
            <a:ext cx="8686800" cy="1143000"/>
          </a:xfrm>
        </p:spPr>
        <p:txBody>
          <a:bodyPr>
            <a:normAutofit fontScale="90000"/>
          </a:bodyPr>
          <a:lstStyle/>
          <a:p>
            <a:r>
              <a:rPr lang="en-US" dirty="0"/>
              <a:t>At each one of the circles in these cubes is a polonium atom. </a:t>
            </a:r>
            <a:r>
              <a:rPr lang="en-US" b="1" dirty="0">
                <a:solidFill>
                  <a:srgbClr val="FF0000"/>
                </a:solidFill>
              </a:rPr>
              <a:t>Fully define </a:t>
            </a:r>
            <a:r>
              <a:rPr lang="en-US" dirty="0"/>
              <a:t>the crystal structure. </a:t>
            </a:r>
          </a:p>
        </p:txBody>
      </p:sp>
      <p:pic>
        <p:nvPicPr>
          <p:cNvPr id="3" name="Picture 2">
            <a:extLst>
              <a:ext uri="{FF2B5EF4-FFF2-40B4-BE49-F238E27FC236}">
                <a16:creationId xmlns:a16="http://schemas.microsoft.com/office/drawing/2014/main" id="{CDB64C6E-2B07-4C4F-B349-F8D736CECDCB}"/>
              </a:ext>
            </a:extLst>
          </p:cNvPr>
          <p:cNvPicPr>
            <a:picLocks noChangeAspect="1"/>
          </p:cNvPicPr>
          <p:nvPr/>
        </p:nvPicPr>
        <p:blipFill>
          <a:blip r:embed="rId3"/>
          <a:stretch>
            <a:fillRect/>
          </a:stretch>
        </p:blipFill>
        <p:spPr>
          <a:xfrm>
            <a:off x="2514600" y="2057400"/>
            <a:ext cx="4343400" cy="3812389"/>
          </a:xfrm>
          <a:prstGeom prst="rect">
            <a:avLst/>
          </a:prstGeom>
        </p:spPr>
      </p:pic>
      <p:sp>
        <p:nvSpPr>
          <p:cNvPr id="4" name="Title 1">
            <a:extLst>
              <a:ext uri="{FF2B5EF4-FFF2-40B4-BE49-F238E27FC236}">
                <a16:creationId xmlns:a16="http://schemas.microsoft.com/office/drawing/2014/main" id="{0E8298AF-1C30-4896-BDE4-60531F55EF4D}"/>
              </a:ext>
            </a:extLst>
          </p:cNvPr>
          <p:cNvSpPr txBox="1">
            <a:spLocks/>
          </p:cNvSpPr>
          <p:nvPr/>
        </p:nvSpPr>
        <p:spPr>
          <a:xfrm>
            <a:off x="228600" y="5717389"/>
            <a:ext cx="8686800"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To define crystal structure fully, must define basis (with atoms) and lattice vectors. </a:t>
            </a:r>
          </a:p>
        </p:txBody>
      </p:sp>
    </p:spTree>
    <p:extLst>
      <p:ext uri="{BB962C8B-B14F-4D97-AF65-F5344CB8AC3E}">
        <p14:creationId xmlns:p14="http://schemas.microsoft.com/office/powerpoint/2010/main" val="2320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72" name="Oval 41"/>
          <p:cNvSpPr>
            <a:spLocks noChangeArrowheads="1"/>
          </p:cNvSpPr>
          <p:nvPr/>
        </p:nvSpPr>
        <p:spPr bwMode="auto">
          <a:xfrm>
            <a:off x="1473200" y="43656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73" name="Oval 42"/>
          <p:cNvSpPr>
            <a:spLocks noChangeArrowheads="1"/>
          </p:cNvSpPr>
          <p:nvPr/>
        </p:nvSpPr>
        <p:spPr bwMode="auto">
          <a:xfrm>
            <a:off x="2409825" y="43656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74" name="Oval 43"/>
          <p:cNvSpPr>
            <a:spLocks noChangeArrowheads="1"/>
          </p:cNvSpPr>
          <p:nvPr/>
        </p:nvSpPr>
        <p:spPr bwMode="auto">
          <a:xfrm>
            <a:off x="3273425" y="43656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75" name="Oval 44"/>
          <p:cNvSpPr>
            <a:spLocks noChangeArrowheads="1"/>
          </p:cNvSpPr>
          <p:nvPr/>
        </p:nvSpPr>
        <p:spPr bwMode="auto">
          <a:xfrm>
            <a:off x="1041400" y="47974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76" name="Oval 45"/>
          <p:cNvSpPr>
            <a:spLocks noChangeArrowheads="1"/>
          </p:cNvSpPr>
          <p:nvPr/>
        </p:nvSpPr>
        <p:spPr bwMode="auto">
          <a:xfrm>
            <a:off x="1906588" y="4797426"/>
            <a:ext cx="215900" cy="144463"/>
          </a:xfrm>
          <a:prstGeom prst="ellipse">
            <a:avLst/>
          </a:prstGeom>
          <a:solidFill>
            <a:schemeClr val="accent1"/>
          </a:solidFill>
          <a:ln w="9525">
            <a:solidFill>
              <a:schemeClr val="tx1"/>
            </a:solidFill>
            <a:round/>
            <a:headEnd/>
            <a:tailEnd/>
          </a:ln>
        </p:spPr>
        <p:txBody>
          <a:bodyPr wrap="none" anchor="ctr"/>
          <a:lstStyle/>
          <a:p>
            <a:pPr algn="ctr"/>
            <a:endParaRPr lang="tr-TR" b="0">
              <a:latin typeface="Arial" pitchFamily="34" charset="0"/>
            </a:endParaRPr>
          </a:p>
        </p:txBody>
      </p:sp>
      <p:sp>
        <p:nvSpPr>
          <p:cNvPr id="56377" name="Oval 46"/>
          <p:cNvSpPr>
            <a:spLocks noChangeArrowheads="1"/>
          </p:cNvSpPr>
          <p:nvPr/>
        </p:nvSpPr>
        <p:spPr bwMode="auto">
          <a:xfrm>
            <a:off x="2914650" y="47974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78" name="Oval 47"/>
          <p:cNvSpPr>
            <a:spLocks noChangeArrowheads="1"/>
          </p:cNvSpPr>
          <p:nvPr/>
        </p:nvSpPr>
        <p:spPr bwMode="auto">
          <a:xfrm>
            <a:off x="3778250" y="4724401"/>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79" name="Oval 48"/>
          <p:cNvSpPr>
            <a:spLocks noChangeArrowheads="1"/>
          </p:cNvSpPr>
          <p:nvPr/>
        </p:nvSpPr>
        <p:spPr bwMode="auto">
          <a:xfrm>
            <a:off x="1041400" y="52292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0" name="Oval 49"/>
          <p:cNvSpPr>
            <a:spLocks noChangeArrowheads="1"/>
          </p:cNvSpPr>
          <p:nvPr/>
        </p:nvSpPr>
        <p:spPr bwMode="auto">
          <a:xfrm>
            <a:off x="1906588" y="52292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1" name="Oval 50"/>
          <p:cNvSpPr>
            <a:spLocks noChangeArrowheads="1"/>
          </p:cNvSpPr>
          <p:nvPr/>
        </p:nvSpPr>
        <p:spPr bwMode="auto">
          <a:xfrm>
            <a:off x="2914650" y="52292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2" name="Oval 51"/>
          <p:cNvSpPr>
            <a:spLocks noChangeArrowheads="1"/>
          </p:cNvSpPr>
          <p:nvPr/>
        </p:nvSpPr>
        <p:spPr bwMode="auto">
          <a:xfrm>
            <a:off x="3778250" y="52292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3" name="Oval 52"/>
          <p:cNvSpPr>
            <a:spLocks noChangeArrowheads="1"/>
          </p:cNvSpPr>
          <p:nvPr/>
        </p:nvSpPr>
        <p:spPr bwMode="auto">
          <a:xfrm>
            <a:off x="1473200" y="558958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4" name="Oval 53"/>
          <p:cNvSpPr>
            <a:spLocks noChangeArrowheads="1"/>
          </p:cNvSpPr>
          <p:nvPr/>
        </p:nvSpPr>
        <p:spPr bwMode="auto">
          <a:xfrm>
            <a:off x="2482850" y="558958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5" name="Oval 54"/>
          <p:cNvSpPr>
            <a:spLocks noChangeArrowheads="1"/>
          </p:cNvSpPr>
          <p:nvPr/>
        </p:nvSpPr>
        <p:spPr bwMode="auto">
          <a:xfrm>
            <a:off x="3346450" y="5661026"/>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6" name="Oval 55"/>
          <p:cNvSpPr>
            <a:spLocks noChangeArrowheads="1"/>
          </p:cNvSpPr>
          <p:nvPr/>
        </p:nvSpPr>
        <p:spPr bwMode="auto">
          <a:xfrm>
            <a:off x="1473200" y="26368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7" name="Oval 56"/>
          <p:cNvSpPr>
            <a:spLocks noChangeArrowheads="1"/>
          </p:cNvSpPr>
          <p:nvPr/>
        </p:nvSpPr>
        <p:spPr bwMode="auto">
          <a:xfrm>
            <a:off x="2409825" y="26368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8" name="Oval 57"/>
          <p:cNvSpPr>
            <a:spLocks noChangeArrowheads="1"/>
          </p:cNvSpPr>
          <p:nvPr/>
        </p:nvSpPr>
        <p:spPr bwMode="auto">
          <a:xfrm>
            <a:off x="3201988" y="26368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89" name="Oval 58"/>
          <p:cNvSpPr>
            <a:spLocks noChangeArrowheads="1"/>
          </p:cNvSpPr>
          <p:nvPr/>
        </p:nvSpPr>
        <p:spPr bwMode="auto">
          <a:xfrm>
            <a:off x="1041400" y="30686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0" name="Oval 59"/>
          <p:cNvSpPr>
            <a:spLocks noChangeArrowheads="1"/>
          </p:cNvSpPr>
          <p:nvPr/>
        </p:nvSpPr>
        <p:spPr bwMode="auto">
          <a:xfrm>
            <a:off x="1906588" y="30686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1" name="Oval 60"/>
          <p:cNvSpPr>
            <a:spLocks noChangeArrowheads="1"/>
          </p:cNvSpPr>
          <p:nvPr/>
        </p:nvSpPr>
        <p:spPr bwMode="auto">
          <a:xfrm>
            <a:off x="2841625" y="30686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2" name="Oval 61"/>
          <p:cNvSpPr>
            <a:spLocks noChangeArrowheads="1"/>
          </p:cNvSpPr>
          <p:nvPr/>
        </p:nvSpPr>
        <p:spPr bwMode="auto">
          <a:xfrm>
            <a:off x="3706813" y="30686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3" name="Oval 62"/>
          <p:cNvSpPr>
            <a:spLocks noChangeArrowheads="1"/>
          </p:cNvSpPr>
          <p:nvPr/>
        </p:nvSpPr>
        <p:spPr bwMode="auto">
          <a:xfrm>
            <a:off x="1041400" y="35004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4" name="Oval 63"/>
          <p:cNvSpPr>
            <a:spLocks noChangeArrowheads="1"/>
          </p:cNvSpPr>
          <p:nvPr/>
        </p:nvSpPr>
        <p:spPr bwMode="auto">
          <a:xfrm>
            <a:off x="1906588" y="35004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5" name="Oval 64"/>
          <p:cNvSpPr>
            <a:spLocks noChangeArrowheads="1"/>
          </p:cNvSpPr>
          <p:nvPr/>
        </p:nvSpPr>
        <p:spPr bwMode="auto">
          <a:xfrm>
            <a:off x="2841625" y="35004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6" name="Oval 65"/>
          <p:cNvSpPr>
            <a:spLocks noChangeArrowheads="1"/>
          </p:cNvSpPr>
          <p:nvPr/>
        </p:nvSpPr>
        <p:spPr bwMode="auto">
          <a:xfrm>
            <a:off x="3706813" y="35004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7" name="Oval 66"/>
          <p:cNvSpPr>
            <a:spLocks noChangeArrowheads="1"/>
          </p:cNvSpPr>
          <p:nvPr/>
        </p:nvSpPr>
        <p:spPr bwMode="auto">
          <a:xfrm>
            <a:off x="1473200" y="3860801"/>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8" name="Oval 67"/>
          <p:cNvSpPr>
            <a:spLocks noChangeArrowheads="1"/>
          </p:cNvSpPr>
          <p:nvPr/>
        </p:nvSpPr>
        <p:spPr bwMode="auto">
          <a:xfrm>
            <a:off x="2409825" y="3860801"/>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99" name="Oval 68"/>
          <p:cNvSpPr>
            <a:spLocks noChangeArrowheads="1"/>
          </p:cNvSpPr>
          <p:nvPr/>
        </p:nvSpPr>
        <p:spPr bwMode="auto">
          <a:xfrm>
            <a:off x="3273425" y="3932238"/>
            <a:ext cx="215900" cy="144463"/>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56331" name="Rectangle 134"/>
          <p:cNvSpPr>
            <a:spLocks noGrp="1" noChangeArrowheads="1"/>
          </p:cNvSpPr>
          <p:nvPr>
            <p:ph type="title"/>
          </p:nvPr>
        </p:nvSpPr>
        <p:spPr>
          <a:xfrm>
            <a:off x="457200" y="-152400"/>
            <a:ext cx="8229600" cy="1143000"/>
          </a:xfrm>
        </p:spPr>
        <p:txBody>
          <a:bodyPr>
            <a:normAutofit/>
          </a:bodyPr>
          <a:lstStyle/>
          <a:p>
            <a:pPr eaLnBrk="1" hangingPunct="1"/>
            <a:r>
              <a:rPr lang="en-GB" sz="3600" dirty="0">
                <a:latin typeface="Verdana" pitchFamily="34" charset="0"/>
              </a:rPr>
              <a:t>Identifying the Lattice Parameters</a:t>
            </a:r>
          </a:p>
        </p:txBody>
      </p:sp>
      <p:sp>
        <p:nvSpPr>
          <p:cNvPr id="154759" name="Rectangle 135"/>
          <p:cNvSpPr>
            <a:spLocks noChangeArrowheads="1"/>
          </p:cNvSpPr>
          <p:nvPr/>
        </p:nvSpPr>
        <p:spPr bwMode="auto">
          <a:xfrm>
            <a:off x="228600" y="487362"/>
            <a:ext cx="8837612" cy="1569660"/>
          </a:xfrm>
          <a:prstGeom prst="rect">
            <a:avLst/>
          </a:prstGeom>
          <a:noFill/>
          <a:ln w="9525">
            <a:noFill/>
            <a:miter lim="800000"/>
            <a:headEnd/>
            <a:tailEnd/>
          </a:ln>
          <a:effectLst/>
        </p:spPr>
        <p:txBody>
          <a:bodyPr wrap="square">
            <a:spAutoFit/>
          </a:bodyPr>
          <a:lstStyle/>
          <a:p>
            <a:pPr algn="ctr">
              <a:buClr>
                <a:schemeClr val="accent1"/>
              </a:buClr>
              <a:buSzPct val="120000"/>
              <a:defRPr/>
            </a:pPr>
            <a:endParaRPr lang="en-US" sz="2400" dirty="0">
              <a:effectLst>
                <a:outerShdw blurRad="38100" dist="38100" dir="2700000" algn="tl">
                  <a:srgbClr val="C0C0C0"/>
                </a:outerShdw>
              </a:effectLst>
              <a:latin typeface="Arial" charset="0"/>
            </a:endParaRPr>
          </a:p>
          <a:p>
            <a:pPr algn="ctr">
              <a:buClr>
                <a:schemeClr val="accent1"/>
              </a:buClr>
              <a:buSzPct val="120000"/>
              <a:defRPr/>
            </a:pPr>
            <a:r>
              <a:rPr lang="en-US" sz="2400" dirty="0">
                <a:effectLst>
                  <a:outerShdw blurRad="38100" dist="38100" dir="2700000" algn="tl">
                    <a:srgbClr val="C0C0C0"/>
                  </a:outerShdw>
                </a:effectLst>
                <a:latin typeface="Arial" charset="0"/>
              </a:rPr>
              <a:t>(In your groups) determine the lattice vectors and basis for the smallest possible unit cell (</a:t>
            </a:r>
            <a:r>
              <a:rPr lang="en-US" sz="2400" dirty="0">
                <a:solidFill>
                  <a:srgbClr val="FF0000"/>
                </a:solidFill>
                <a:effectLst>
                  <a:outerShdw blurRad="38100" dist="38100" dir="2700000" algn="tl">
                    <a:srgbClr val="C0C0C0"/>
                  </a:outerShdw>
                </a:effectLst>
                <a:latin typeface="Arial" charset="0"/>
              </a:rPr>
              <a:t>more than one possible answer</a:t>
            </a:r>
            <a:r>
              <a:rPr lang="en-US" sz="2400" dirty="0">
                <a:effectLst>
                  <a:outerShdw blurRad="38100" dist="38100" dir="2700000" algn="tl">
                    <a:srgbClr val="C0C0C0"/>
                  </a:outerShdw>
                </a:effectLst>
                <a:latin typeface="Arial" charset="0"/>
              </a:rPr>
              <a:t>)</a:t>
            </a:r>
          </a:p>
          <a:p>
            <a:pPr algn="ctr">
              <a:buClr>
                <a:schemeClr val="accent1"/>
              </a:buClr>
              <a:buSzPct val="120000"/>
              <a:defRPr/>
            </a:pPr>
            <a:r>
              <a:rPr lang="en-US" sz="2400" dirty="0">
                <a:effectLst>
                  <a:outerShdw blurRad="38100" dist="38100" dir="2700000" algn="tl">
                    <a:srgbClr val="C0C0C0"/>
                  </a:outerShdw>
                </a:effectLst>
                <a:latin typeface="Arial" charset="0"/>
              </a:rPr>
              <a:t>If you finish, draw the lattice.</a:t>
            </a:r>
            <a:endParaRPr lang="tr-TR" sz="24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8451505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B0DE-3718-1580-9C31-7A41963DBB38}"/>
              </a:ext>
            </a:extLst>
          </p:cNvPr>
          <p:cNvSpPr>
            <a:spLocks noGrp="1"/>
          </p:cNvSpPr>
          <p:nvPr>
            <p:ph type="title"/>
          </p:nvPr>
        </p:nvSpPr>
        <p:spPr/>
        <p:txBody>
          <a:bodyPr>
            <a:normAutofit fontScale="90000"/>
          </a:bodyPr>
          <a:lstStyle/>
          <a:p>
            <a:r>
              <a:rPr lang="en-US" dirty="0"/>
              <a:t>Chips Act: Rare Bipartisan Agreement</a:t>
            </a:r>
            <a:br>
              <a:rPr lang="en-US" dirty="0"/>
            </a:br>
            <a:r>
              <a:rPr lang="en-US" sz="3100" dirty="0"/>
              <a:t>It’s so important, the government realizes we have to have it made in America. (cause of inflation in cars)</a:t>
            </a:r>
          </a:p>
        </p:txBody>
      </p:sp>
      <p:pic>
        <p:nvPicPr>
          <p:cNvPr id="5" name="Picture 4" descr="Graphical user interface, text&#10;&#10;Description automatically generated">
            <a:extLst>
              <a:ext uri="{FF2B5EF4-FFF2-40B4-BE49-F238E27FC236}">
                <a16:creationId xmlns:a16="http://schemas.microsoft.com/office/drawing/2014/main" id="{3E7FC31C-B0BD-29AE-6FAC-5649E38AC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23162"/>
            <a:ext cx="9144000" cy="5134838"/>
          </a:xfrm>
          <a:prstGeom prst="rect">
            <a:avLst/>
          </a:prstGeom>
        </p:spPr>
      </p:pic>
      <p:cxnSp>
        <p:nvCxnSpPr>
          <p:cNvPr id="7" name="Straight Arrow Connector 6">
            <a:extLst>
              <a:ext uri="{FF2B5EF4-FFF2-40B4-BE49-F238E27FC236}">
                <a16:creationId xmlns:a16="http://schemas.microsoft.com/office/drawing/2014/main" id="{E2460FB5-DB0C-ABC8-38E2-B33C2823241B}"/>
              </a:ext>
            </a:extLst>
          </p:cNvPr>
          <p:cNvCxnSpPr>
            <a:cxnSpLocks/>
          </p:cNvCxnSpPr>
          <p:nvPr/>
        </p:nvCxnSpPr>
        <p:spPr>
          <a:xfrm flipH="1">
            <a:off x="4229100" y="5334000"/>
            <a:ext cx="685800" cy="83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10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7340-5EA9-8A87-45EA-89E529D88988}"/>
              </a:ext>
            </a:extLst>
          </p:cNvPr>
          <p:cNvSpPr>
            <a:spLocks noGrp="1"/>
          </p:cNvSpPr>
          <p:nvPr>
            <p:ph type="title"/>
          </p:nvPr>
        </p:nvSpPr>
        <p:spPr/>
        <p:txBody>
          <a:bodyPr>
            <a:normAutofit fontScale="90000"/>
          </a:bodyPr>
          <a:lstStyle/>
          <a:p>
            <a:r>
              <a:rPr lang="en-US" dirty="0"/>
              <a:t>Inflation Reduction Act</a:t>
            </a:r>
            <a:br>
              <a:rPr lang="en-US" dirty="0"/>
            </a:br>
            <a:r>
              <a:rPr lang="en-US" sz="3100" dirty="0"/>
              <a:t>$369 billion in energy security and climate change</a:t>
            </a:r>
            <a:endParaRPr lang="en-US" dirty="0"/>
          </a:p>
        </p:txBody>
      </p:sp>
      <p:pic>
        <p:nvPicPr>
          <p:cNvPr id="5" name="Content Placeholder 4" descr="Timeline&#10;&#10;Description automatically generated">
            <a:extLst>
              <a:ext uri="{FF2B5EF4-FFF2-40B4-BE49-F238E27FC236}">
                <a16:creationId xmlns:a16="http://schemas.microsoft.com/office/drawing/2014/main" id="{D4AED3C2-C139-F803-1009-55897461D5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672432"/>
            <a:ext cx="9083320" cy="5109368"/>
          </a:xfrm>
        </p:spPr>
      </p:pic>
    </p:spTree>
    <p:extLst>
      <p:ext uri="{BB962C8B-B14F-4D97-AF65-F5344CB8AC3E}">
        <p14:creationId xmlns:p14="http://schemas.microsoft.com/office/powerpoint/2010/main" val="424209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1.bp.blogspot.com/-LMpeCZ6hLkU/TpLRG1-bHAI/AAAAAAAAAAQ/tTNPxGRyrqk/s1600/Image+2+Compu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104" y="994658"/>
            <a:ext cx="4188459" cy="30449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150114"/>
            <a:ext cx="9144000" cy="707886"/>
          </a:xfrm>
          <a:prstGeom prst="rect">
            <a:avLst/>
          </a:prstGeom>
        </p:spPr>
        <p:txBody>
          <a:bodyPr wrap="square">
            <a:spAutoFit/>
          </a:bodyPr>
          <a:lstStyle/>
          <a:p>
            <a:pPr algn="ctr"/>
            <a:r>
              <a:rPr lang="en-GB" sz="2000" dirty="0"/>
              <a:t>New technology for the future will involve </a:t>
            </a:r>
            <a:r>
              <a:rPr lang="en-GB" sz="2000" dirty="0">
                <a:solidFill>
                  <a:srgbClr val="A50021"/>
                </a:solidFill>
              </a:rPr>
              <a:t>developing and understanding new classes of materials</a:t>
            </a:r>
            <a:r>
              <a:rPr lang="en-GB" sz="2000" dirty="0"/>
              <a:t>. By the end of this course we will see why this is a non-trivial task. </a:t>
            </a:r>
            <a:endParaRPr lang="en-GB" sz="2000" u="sng" dirty="0"/>
          </a:p>
        </p:txBody>
      </p:sp>
      <p:pic>
        <p:nvPicPr>
          <p:cNvPr id="4098" name="Picture 2" descr="http://www2.hull.ac.uk/pgmi2/images/nano-te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1424" y="3891280"/>
            <a:ext cx="4022576" cy="2263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200" y="85575"/>
            <a:ext cx="8737600" cy="707886"/>
          </a:xfrm>
          <a:prstGeom prst="rect">
            <a:avLst/>
          </a:prstGeom>
          <a:noFill/>
        </p:spPr>
        <p:txBody>
          <a:bodyPr wrap="square" rtlCol="0">
            <a:spAutoFit/>
          </a:bodyPr>
          <a:lstStyle/>
          <a:p>
            <a:pPr algn="ctr"/>
            <a:r>
              <a:rPr lang="en-US" sz="4000" dirty="0"/>
              <a:t>Why is Solid State Physics Important? </a:t>
            </a:r>
          </a:p>
        </p:txBody>
      </p:sp>
      <p:sp>
        <p:nvSpPr>
          <p:cNvPr id="3" name="TextBox 2"/>
          <p:cNvSpPr txBox="1"/>
          <p:nvPr/>
        </p:nvSpPr>
        <p:spPr>
          <a:xfrm>
            <a:off x="203200" y="1143000"/>
            <a:ext cx="5359400" cy="4493538"/>
          </a:xfrm>
          <a:prstGeom prst="rect">
            <a:avLst/>
          </a:prstGeom>
          <a:noFill/>
        </p:spPr>
        <p:txBody>
          <a:bodyPr wrap="square" rtlCol="0">
            <a:spAutoFit/>
          </a:bodyPr>
          <a:lstStyle/>
          <a:p>
            <a:r>
              <a:rPr lang="en-US" sz="2500" dirty="0"/>
              <a:t>Electronic Properties</a:t>
            </a:r>
          </a:p>
          <a:p>
            <a:pPr marL="285750" indent="-285750">
              <a:buFontTx/>
              <a:buChar char="-"/>
            </a:pPr>
            <a:r>
              <a:rPr lang="en-US" sz="2500" dirty="0"/>
              <a:t>Transistors (the heart of electronics)</a:t>
            </a:r>
          </a:p>
          <a:p>
            <a:r>
              <a:rPr lang="en-US" sz="2500" dirty="0"/>
              <a:t>Electron/Photon Interactions</a:t>
            </a:r>
          </a:p>
          <a:p>
            <a:pPr marL="285750" indent="-285750">
              <a:buFontTx/>
              <a:buChar char="-"/>
            </a:pPr>
            <a:r>
              <a:rPr lang="en-US" sz="2500" dirty="0"/>
              <a:t>Laser Diodes, Photodiodes, CCDS</a:t>
            </a:r>
          </a:p>
          <a:p>
            <a:r>
              <a:rPr lang="en-US" sz="2500" dirty="0"/>
              <a:t>Electron/Phonon Interactions</a:t>
            </a:r>
          </a:p>
          <a:p>
            <a:pPr marL="285750" indent="-285750">
              <a:buFontTx/>
              <a:buChar char="-"/>
            </a:pPr>
            <a:r>
              <a:rPr lang="en-US" sz="2500" dirty="0"/>
              <a:t>Piezoelectric materials</a:t>
            </a:r>
          </a:p>
          <a:p>
            <a:r>
              <a:rPr lang="en-US" sz="2500" dirty="0"/>
              <a:t>Electron Spin/Charge Interactions</a:t>
            </a:r>
          </a:p>
          <a:p>
            <a:pPr marL="285750" indent="-285750">
              <a:buFontTx/>
              <a:buChar char="-"/>
            </a:pPr>
            <a:r>
              <a:rPr lang="en-US" sz="2500" dirty="0" err="1"/>
              <a:t>Spintronics</a:t>
            </a:r>
            <a:r>
              <a:rPr lang="en-US" sz="2500" dirty="0"/>
              <a:t>, Quantum Computing</a:t>
            </a:r>
          </a:p>
          <a:p>
            <a:r>
              <a:rPr lang="en-US" sz="2500" dirty="0"/>
              <a:t>Highly Correlated Electronics Systems</a:t>
            </a:r>
          </a:p>
          <a:p>
            <a:pPr marL="285750" indent="-285750">
              <a:buFontTx/>
              <a:buChar char="-"/>
            </a:pPr>
            <a:r>
              <a:rPr lang="en-US" sz="2500" dirty="0"/>
              <a:t>Superconductors, Magnets</a:t>
            </a:r>
          </a:p>
          <a:p>
            <a:pPr marL="285750" indent="-285750">
              <a:buFontTx/>
              <a:buChar char="-"/>
            </a:pPr>
            <a:endParaRPr lang="en-US" sz="2500" dirty="0"/>
          </a:p>
        </p:txBody>
      </p:sp>
      <p:pic>
        <p:nvPicPr>
          <p:cNvPr id="4100" name="Picture 4" descr="http://www.chemistryexplained.com/images/chfa_04_img08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169" y="5190975"/>
            <a:ext cx="1407295" cy="9591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thinkgeek.com/images/products/zoom/f2eb_shark_w_frickin_laser_poin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805667"/>
            <a:ext cx="1030699" cy="572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a:t>What do pencil lead and diamonds have in common? </a:t>
            </a:r>
          </a:p>
          <a:p>
            <a:pPr marL="0" indent="0" algn="ctr">
              <a:buNone/>
            </a:pPr>
            <a:endParaRPr lang="en-US" sz="4400" dirty="0"/>
          </a:p>
          <a:p>
            <a:pPr marL="0" indent="0" algn="ctr">
              <a:buNone/>
            </a:pPr>
            <a:r>
              <a:rPr lang="en-US" sz="4400" dirty="0"/>
              <a:t>What property are they complete opposites?</a:t>
            </a:r>
          </a:p>
        </p:txBody>
      </p:sp>
    </p:spTree>
    <p:extLst>
      <p:ext uri="{BB962C8B-B14F-4D97-AF65-F5344CB8AC3E}">
        <p14:creationId xmlns:p14="http://schemas.microsoft.com/office/powerpoint/2010/main" val="18587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600"/>
            <a:ext cx="8229600" cy="1143000"/>
          </a:xfrm>
        </p:spPr>
        <p:txBody>
          <a:bodyPr>
            <a:normAutofit fontScale="90000"/>
          </a:bodyPr>
          <a:lstStyle/>
          <a:p>
            <a:pPr algn="ctr" eaLnBrk="1" hangingPunct="1"/>
            <a:r>
              <a:rPr lang="en-GB" sz="3600" dirty="0">
                <a:latin typeface="Verdana" pitchFamily="34" charset="0"/>
              </a:rPr>
              <a:t>Electrical resistivity of three states of solid matter</a:t>
            </a:r>
          </a:p>
        </p:txBody>
      </p:sp>
      <p:pic>
        <p:nvPicPr>
          <p:cNvPr id="27652"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5413" y="3729038"/>
            <a:ext cx="8767762" cy="3052762"/>
          </a:xfrm>
          <a:prstGeom prst="rect">
            <a:avLst/>
          </a:prstGeom>
          <a:noFill/>
          <a:ln w="9525">
            <a:noFill/>
            <a:miter lim="800000"/>
            <a:headEnd/>
            <a:tailEnd/>
          </a:ln>
        </p:spPr>
      </p:pic>
      <p:sp>
        <p:nvSpPr>
          <p:cNvPr id="244744" name="Rectangle 8"/>
          <p:cNvSpPr>
            <a:spLocks noGrp="1" noChangeArrowheads="1"/>
          </p:cNvSpPr>
          <p:nvPr>
            <p:ph type="body" idx="1"/>
          </p:nvPr>
        </p:nvSpPr>
        <p:spPr>
          <a:xfrm>
            <a:off x="460375" y="1676400"/>
            <a:ext cx="8215313" cy="1592262"/>
          </a:xfrm>
        </p:spPr>
        <p:txBody>
          <a:bodyPr>
            <a:noAutofit/>
          </a:bodyPr>
          <a:lstStyle/>
          <a:p>
            <a:pPr algn="ctr">
              <a:lnSpc>
                <a:spcPct val="80000"/>
              </a:lnSpc>
              <a:buNone/>
            </a:pPr>
            <a:r>
              <a:rPr lang="en-US" sz="2800" b="1" dirty="0">
                <a:solidFill>
                  <a:srgbClr val="A50021"/>
                </a:solidFill>
              </a:rPr>
              <a:t>They are all just carbon!</a:t>
            </a:r>
          </a:p>
          <a:p>
            <a:pPr algn="ctr">
              <a:lnSpc>
                <a:spcPct val="80000"/>
              </a:lnSpc>
              <a:buNone/>
            </a:pPr>
            <a:endParaRPr lang="en-US" sz="2800" b="1" dirty="0">
              <a:solidFill>
                <a:srgbClr val="A50021"/>
              </a:solidFill>
            </a:endParaRPr>
          </a:p>
          <a:p>
            <a:pPr marL="0" indent="0" algn="just" eaLnBrk="1" hangingPunct="1">
              <a:lnSpc>
                <a:spcPct val="80000"/>
              </a:lnSpc>
              <a:buNone/>
            </a:pPr>
            <a:r>
              <a:rPr lang="en-US" sz="2800" dirty="0"/>
              <a:t>How can this be? After all, they each contain a system of atoms and</a:t>
            </a:r>
            <a:r>
              <a:rPr lang="tr-TR" sz="2800" dirty="0"/>
              <a:t> </a:t>
            </a:r>
            <a:r>
              <a:rPr lang="en-US" sz="2800" dirty="0"/>
              <a:t>especially electrons of similar density.</a:t>
            </a:r>
            <a:r>
              <a:rPr lang="tr-TR" sz="2800" dirty="0"/>
              <a:t> </a:t>
            </a:r>
            <a:r>
              <a:rPr lang="en-US" sz="2800" dirty="0">
                <a:solidFill>
                  <a:srgbClr val="00CC66"/>
                </a:solidFill>
              </a:rPr>
              <a:t>Graphite is a metal</a:t>
            </a:r>
            <a:r>
              <a:rPr lang="en-US" sz="2800" dirty="0"/>
              <a:t>, </a:t>
            </a:r>
            <a:r>
              <a:rPr lang="en-US" sz="2800" dirty="0">
                <a:solidFill>
                  <a:srgbClr val="A50021"/>
                </a:solidFill>
              </a:rPr>
              <a:t>diamond </a:t>
            </a:r>
            <a:r>
              <a:rPr lang="tr-TR" sz="2800" dirty="0">
                <a:solidFill>
                  <a:srgbClr val="A50021"/>
                </a:solidFill>
              </a:rPr>
              <a:t>is an</a:t>
            </a:r>
            <a:r>
              <a:rPr lang="en-US" sz="2800" dirty="0">
                <a:solidFill>
                  <a:srgbClr val="A50021"/>
                </a:solidFill>
              </a:rPr>
              <a:t> insulator</a:t>
            </a:r>
            <a:r>
              <a:rPr lang="tr-TR" sz="2800" dirty="0"/>
              <a:t> </a:t>
            </a:r>
            <a:r>
              <a:rPr lang="en-US" sz="2800" dirty="0"/>
              <a:t>and </a:t>
            </a:r>
            <a:r>
              <a:rPr lang="en-US" sz="2800" dirty="0" err="1">
                <a:solidFill>
                  <a:schemeClr val="hlink"/>
                </a:solidFill>
              </a:rPr>
              <a:t>buckminster</a:t>
            </a:r>
            <a:r>
              <a:rPr lang="en-US" sz="2800" dirty="0">
                <a:solidFill>
                  <a:schemeClr val="hlink"/>
                </a:solidFill>
              </a:rPr>
              <a:t>-fullerene is a superconductor</a:t>
            </a:r>
            <a:r>
              <a:rPr lang="en-US" sz="2800" dirty="0"/>
              <a:t>.</a:t>
            </a:r>
            <a:endParaRPr lang="tr-TR" sz="2800" dirty="0"/>
          </a:p>
        </p:txBody>
      </p:sp>
      <p:pic>
        <p:nvPicPr>
          <p:cNvPr id="133122" name="Picture 2" descr="http://upload.wikimedia.org/wikipedia/commons/8/8c/Graphite-sheet-side-3D-bal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343400"/>
            <a:ext cx="2057400" cy="989667"/>
          </a:xfrm>
          <a:prstGeom prst="rect">
            <a:avLst/>
          </a:prstGeom>
          <a:noFill/>
          <a:extLst>
            <a:ext uri="{909E8E84-426E-40DD-AFC4-6F175D3DCCD1}">
              <a14:hiddenFill xmlns:a14="http://schemas.microsoft.com/office/drawing/2010/main">
                <a:solidFill>
                  <a:srgbClr val="FFFFFF"/>
                </a:solidFill>
              </a14:hiddenFill>
            </a:ext>
          </a:extLst>
        </p:spPr>
      </p:pic>
      <p:pic>
        <p:nvPicPr>
          <p:cNvPr id="133124" name="Picture 4" descr="http://upload.wikimedia.org/wikipedia/commons/thumb/8/8f/Apollo_synthetic_diamond.jpg/220px-Apollo_synthetic_diamo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142348"/>
            <a:ext cx="1433192"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33126" name="Picture 6" descr="http://www.jameshedberg.com/img/samples/c60-buckyball-atoms-bl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166441"/>
            <a:ext cx="938959" cy="938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2187575"/>
            <a:ext cx="8831263" cy="3325813"/>
            <a:chOff x="0" y="1516"/>
            <a:chExt cx="5563" cy="2095"/>
          </a:xfrm>
        </p:grpSpPr>
        <p:pic>
          <p:nvPicPr>
            <p:cNvPr id="49163" name="Picture 12" descr="mc_atom_bkgrd"/>
            <p:cNvPicPr>
              <a:picLocks noChangeAspect="1" noChangeArrowheads="1"/>
            </p:cNvPicPr>
            <p:nvPr/>
          </p:nvPicPr>
          <p:blipFill>
            <a:blip r:embed="rId3">
              <a:lum bright="-24000" contrast="42000"/>
            </a:blip>
            <a:srcRect l="-1448" t="16992" r="5116" b="11589"/>
            <a:stretch>
              <a:fillRect/>
            </a:stretch>
          </p:blipFill>
          <p:spPr bwMode="auto">
            <a:xfrm>
              <a:off x="2701" y="1602"/>
              <a:ext cx="2862" cy="2009"/>
            </a:xfrm>
            <a:prstGeom prst="rect">
              <a:avLst/>
            </a:prstGeom>
            <a:noFill/>
            <a:ln w="9525">
              <a:noFill/>
              <a:miter lim="800000"/>
              <a:headEnd/>
              <a:tailEnd/>
            </a:ln>
          </p:spPr>
        </p:pic>
        <p:pic>
          <p:nvPicPr>
            <p:cNvPr id="49164" name="Picture 13" descr="mc_atom_bkgrd"/>
            <p:cNvPicPr>
              <a:picLocks noChangeAspect="1" noChangeArrowheads="1"/>
            </p:cNvPicPr>
            <p:nvPr/>
          </p:nvPicPr>
          <p:blipFill>
            <a:blip r:embed="rId3">
              <a:lum bright="-24000" contrast="42000"/>
            </a:blip>
            <a:srcRect t="16992" r="5452" b="10843"/>
            <a:stretch>
              <a:fillRect/>
            </a:stretch>
          </p:blipFill>
          <p:spPr bwMode="auto">
            <a:xfrm>
              <a:off x="0" y="1516"/>
              <a:ext cx="2809" cy="2030"/>
            </a:xfrm>
            <a:prstGeom prst="rect">
              <a:avLst/>
            </a:prstGeom>
            <a:noFill/>
            <a:ln w="9525">
              <a:noFill/>
              <a:miter lim="800000"/>
              <a:headEnd/>
              <a:tailEnd/>
            </a:ln>
          </p:spPr>
        </p:pic>
      </p:grpSp>
      <p:sp>
        <p:nvSpPr>
          <p:cNvPr id="49159" name="Text Box 7"/>
          <p:cNvSpPr txBox="1">
            <a:spLocks noChangeArrowheads="1"/>
          </p:cNvSpPr>
          <p:nvPr/>
        </p:nvSpPr>
        <p:spPr bwMode="auto">
          <a:xfrm>
            <a:off x="950913" y="2152650"/>
            <a:ext cx="169862" cy="366713"/>
          </a:xfrm>
          <a:prstGeom prst="rect">
            <a:avLst/>
          </a:prstGeom>
          <a:noFill/>
          <a:ln w="9525">
            <a:noFill/>
            <a:miter lim="800000"/>
            <a:headEnd/>
            <a:tailEnd/>
          </a:ln>
        </p:spPr>
        <p:txBody>
          <a:bodyPr wrap="none">
            <a:spAutoFit/>
          </a:bodyPr>
          <a:lstStyle/>
          <a:p>
            <a:endParaRPr lang="tr-TR" b="0">
              <a:latin typeface="Arial" pitchFamily="34" charset="0"/>
            </a:endParaRPr>
          </a:p>
        </p:txBody>
      </p:sp>
      <p:sp>
        <p:nvSpPr>
          <p:cNvPr id="49160" name="Text Box 8"/>
          <p:cNvSpPr txBox="1">
            <a:spLocks noChangeArrowheads="1"/>
          </p:cNvSpPr>
          <p:nvPr/>
        </p:nvSpPr>
        <p:spPr bwMode="auto">
          <a:xfrm>
            <a:off x="76200" y="1989138"/>
            <a:ext cx="8839200" cy="1815882"/>
          </a:xfrm>
          <a:prstGeom prst="rect">
            <a:avLst/>
          </a:prstGeom>
          <a:noFill/>
          <a:ln w="9525">
            <a:noFill/>
            <a:miter lim="800000"/>
            <a:headEnd/>
            <a:tailEnd/>
          </a:ln>
        </p:spPr>
        <p:txBody>
          <a:bodyPr wrap="square">
            <a:spAutoFit/>
          </a:bodyPr>
          <a:lstStyle/>
          <a:p>
            <a:pPr algn="ctr"/>
            <a:r>
              <a:rPr lang="en-US" sz="2800" b="1" dirty="0">
                <a:solidFill>
                  <a:srgbClr val="372221"/>
                </a:solidFill>
                <a:latin typeface="Arial" pitchFamily="34" charset="0"/>
              </a:rPr>
              <a:t>What is crystallography?</a:t>
            </a:r>
            <a:endParaRPr lang="tr-TR" sz="2800" b="1" dirty="0">
              <a:solidFill>
                <a:srgbClr val="372221"/>
              </a:solidFill>
              <a:latin typeface="Arial" pitchFamily="34" charset="0"/>
            </a:endParaRPr>
          </a:p>
          <a:p>
            <a:pPr algn="ctr"/>
            <a:endParaRPr lang="tr-TR" sz="2800" dirty="0">
              <a:solidFill>
                <a:srgbClr val="372221"/>
              </a:solidFill>
              <a:latin typeface="Arial" pitchFamily="34" charset="0"/>
            </a:endParaRPr>
          </a:p>
          <a:p>
            <a:pPr algn="ctr"/>
            <a:r>
              <a:rPr lang="en-US" sz="2800" b="0" dirty="0">
                <a:latin typeface="Arial" pitchFamily="34" charset="0"/>
              </a:rPr>
              <a:t>The branch of science that deals with the geometric description</a:t>
            </a:r>
            <a:r>
              <a:rPr lang="tr-TR" sz="2800" b="0" dirty="0">
                <a:latin typeface="Arial" pitchFamily="34" charset="0"/>
              </a:rPr>
              <a:t> </a:t>
            </a:r>
            <a:r>
              <a:rPr lang="en-US" sz="2800" b="0" dirty="0">
                <a:latin typeface="Arial" pitchFamily="34" charset="0"/>
              </a:rPr>
              <a:t> of crystals and their internal arrangement. </a:t>
            </a:r>
          </a:p>
        </p:txBody>
      </p:sp>
      <p:pic>
        <p:nvPicPr>
          <p:cNvPr id="110593" name="Picture 1"/>
          <p:cNvPicPr>
            <a:picLocks noChangeAspect="1" noChangeArrowheads="1"/>
          </p:cNvPicPr>
          <p:nvPr/>
        </p:nvPicPr>
        <p:blipFill>
          <a:blip r:embed="rId4"/>
          <a:srcRect/>
          <a:stretch>
            <a:fillRect/>
          </a:stretch>
        </p:blipFill>
        <p:spPr bwMode="auto">
          <a:xfrm>
            <a:off x="1523999" y="65314"/>
            <a:ext cx="6096001" cy="1763486"/>
          </a:xfrm>
          <a:prstGeom prst="rect">
            <a:avLst/>
          </a:prstGeom>
          <a:ln>
            <a:noFill/>
          </a:ln>
          <a:effectLst>
            <a:softEdge rad="112500"/>
          </a:effectLst>
        </p:spPr>
      </p:pic>
      <p:pic>
        <p:nvPicPr>
          <p:cNvPr id="13" name="Picture 7" descr="Stm12"/>
          <p:cNvPicPr>
            <a:picLocks noChangeAspect="1" noChangeArrowheads="1"/>
          </p:cNvPicPr>
          <p:nvPr/>
        </p:nvPicPr>
        <p:blipFill>
          <a:blip r:embed="rId5"/>
          <a:srcRect/>
          <a:stretch>
            <a:fillRect/>
          </a:stretch>
        </p:blipFill>
        <p:spPr bwMode="auto">
          <a:xfrm>
            <a:off x="2952750" y="4221163"/>
            <a:ext cx="2451100" cy="1965325"/>
          </a:xfrm>
          <a:prstGeom prst="rect">
            <a:avLst/>
          </a:prstGeom>
          <a:noFill/>
          <a:ln w="9525">
            <a:noFill/>
            <a:miter lim="800000"/>
            <a:headEnd/>
            <a:tailEnd/>
          </a:ln>
        </p:spPr>
      </p:pic>
      <p:pic>
        <p:nvPicPr>
          <p:cNvPr id="14" name="Picture 8" descr="Platinum"/>
          <p:cNvPicPr>
            <a:picLocks noChangeAspect="1" noChangeArrowheads="1"/>
          </p:cNvPicPr>
          <p:nvPr/>
        </p:nvPicPr>
        <p:blipFill>
          <a:blip r:embed="rId6"/>
          <a:srcRect/>
          <a:stretch>
            <a:fillRect/>
          </a:stretch>
        </p:blipFill>
        <p:spPr bwMode="auto">
          <a:xfrm>
            <a:off x="536575" y="4221163"/>
            <a:ext cx="1624012" cy="1941512"/>
          </a:xfrm>
          <a:prstGeom prst="rect">
            <a:avLst/>
          </a:prstGeom>
          <a:noFill/>
          <a:ln w="9525">
            <a:noFill/>
            <a:miter lim="800000"/>
            <a:headEnd/>
            <a:tailEnd/>
          </a:ln>
        </p:spPr>
      </p:pic>
      <p:sp>
        <p:nvSpPr>
          <p:cNvPr id="15" name="AutoShape 9"/>
          <p:cNvSpPr>
            <a:spLocks noChangeArrowheads="1"/>
          </p:cNvSpPr>
          <p:nvPr/>
        </p:nvSpPr>
        <p:spPr bwMode="auto">
          <a:xfrm>
            <a:off x="2305050" y="4868863"/>
            <a:ext cx="503237" cy="792162"/>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tr-TR"/>
          </a:p>
        </p:txBody>
      </p:sp>
      <p:sp>
        <p:nvSpPr>
          <p:cNvPr id="16" name="AutoShape 10"/>
          <p:cNvSpPr>
            <a:spLocks noChangeArrowheads="1"/>
          </p:cNvSpPr>
          <p:nvPr/>
        </p:nvSpPr>
        <p:spPr bwMode="auto">
          <a:xfrm>
            <a:off x="5616575" y="4795838"/>
            <a:ext cx="503237" cy="792162"/>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tr-TR"/>
          </a:p>
        </p:txBody>
      </p:sp>
      <p:pic>
        <p:nvPicPr>
          <p:cNvPr id="17" name="Picture 11" descr="Pt-ball-and-stick.jpg"/>
          <p:cNvPicPr>
            <a:picLocks noChangeAspect="1" noChangeArrowheads="1"/>
          </p:cNvPicPr>
          <p:nvPr/>
        </p:nvPicPr>
        <p:blipFill>
          <a:blip r:embed="rId7"/>
          <a:srcRect/>
          <a:stretch>
            <a:fillRect/>
          </a:stretch>
        </p:blipFill>
        <p:spPr bwMode="auto">
          <a:xfrm>
            <a:off x="6337300" y="4108450"/>
            <a:ext cx="2093912" cy="2093913"/>
          </a:xfrm>
          <a:prstGeom prst="rect">
            <a:avLst/>
          </a:prstGeom>
          <a:noFill/>
          <a:ln w="9525">
            <a:noFill/>
            <a:miter lim="800000"/>
            <a:headEnd/>
            <a:tailEnd/>
          </a:ln>
        </p:spPr>
      </p:pic>
      <p:sp>
        <p:nvSpPr>
          <p:cNvPr id="18" name="Text Box 12"/>
          <p:cNvSpPr txBox="1">
            <a:spLocks noChangeArrowheads="1"/>
          </p:cNvSpPr>
          <p:nvPr/>
        </p:nvSpPr>
        <p:spPr bwMode="auto">
          <a:xfrm>
            <a:off x="660400" y="6323013"/>
            <a:ext cx="1073150" cy="311150"/>
          </a:xfrm>
          <a:prstGeom prst="rect">
            <a:avLst/>
          </a:prstGeom>
          <a:noFill/>
          <a:ln w="9525" algn="ctr">
            <a:noFill/>
            <a:miter lim="800000"/>
            <a:headEnd/>
            <a:tailEnd/>
          </a:ln>
        </p:spPr>
        <p:txBody>
          <a:bodyPr wrap="none">
            <a:spAutoFit/>
          </a:bodyPr>
          <a:lstStyle/>
          <a:p>
            <a:pPr marL="447675" indent="-447675">
              <a:lnSpc>
                <a:spcPct val="80000"/>
              </a:lnSpc>
              <a:spcBef>
                <a:spcPct val="20000"/>
              </a:spcBef>
              <a:buClr>
                <a:schemeClr val="accent1"/>
              </a:buClr>
              <a:buSzPct val="70000"/>
              <a:buFont typeface="Wingdings" pitchFamily="2" charset="2"/>
              <a:buNone/>
            </a:pPr>
            <a:r>
              <a:rPr lang="tr-TR" b="0">
                <a:latin typeface="Arial" pitchFamily="34" charset="0"/>
              </a:rPr>
              <a:t>Platinum</a:t>
            </a:r>
          </a:p>
        </p:txBody>
      </p:sp>
      <p:sp>
        <p:nvSpPr>
          <p:cNvPr id="19" name="Text Box 13"/>
          <p:cNvSpPr txBox="1">
            <a:spLocks noChangeArrowheads="1"/>
          </p:cNvSpPr>
          <p:nvPr/>
        </p:nvSpPr>
        <p:spPr bwMode="auto">
          <a:xfrm>
            <a:off x="3201987" y="6275388"/>
            <a:ext cx="1885950" cy="311150"/>
          </a:xfrm>
          <a:prstGeom prst="rect">
            <a:avLst/>
          </a:prstGeom>
          <a:noFill/>
          <a:ln w="9525" algn="ctr">
            <a:noFill/>
            <a:miter lim="800000"/>
            <a:headEnd/>
            <a:tailEnd/>
          </a:ln>
        </p:spPr>
        <p:txBody>
          <a:bodyPr wrap="none">
            <a:spAutoFit/>
          </a:bodyPr>
          <a:lstStyle/>
          <a:p>
            <a:pPr marL="447675" indent="-447675">
              <a:lnSpc>
                <a:spcPct val="80000"/>
              </a:lnSpc>
              <a:spcBef>
                <a:spcPct val="20000"/>
              </a:spcBef>
              <a:buClr>
                <a:schemeClr val="accent1"/>
              </a:buClr>
              <a:buSzPct val="70000"/>
              <a:buFont typeface="Wingdings" pitchFamily="2" charset="2"/>
              <a:buNone/>
            </a:pPr>
            <a:r>
              <a:rPr lang="tr-TR" b="0">
                <a:latin typeface="Arial" pitchFamily="34" charset="0"/>
              </a:rPr>
              <a:t>Platinum surface</a:t>
            </a:r>
          </a:p>
        </p:txBody>
      </p:sp>
      <p:sp>
        <p:nvSpPr>
          <p:cNvPr id="20" name="Text Box 14"/>
          <p:cNvSpPr txBox="1">
            <a:spLocks noChangeArrowheads="1"/>
          </p:cNvSpPr>
          <p:nvPr/>
        </p:nvSpPr>
        <p:spPr bwMode="auto">
          <a:xfrm>
            <a:off x="6267450" y="6273800"/>
            <a:ext cx="2343150" cy="585788"/>
          </a:xfrm>
          <a:prstGeom prst="rect">
            <a:avLst/>
          </a:prstGeom>
          <a:noFill/>
          <a:ln w="9525" algn="ctr">
            <a:noFill/>
            <a:miter lim="800000"/>
            <a:headEnd/>
            <a:tailEnd/>
          </a:ln>
        </p:spPr>
        <p:txBody>
          <a:bodyPr wrap="none">
            <a:spAutoFit/>
          </a:bodyPr>
          <a:lstStyle/>
          <a:p>
            <a:pPr marL="447675" indent="-447675" algn="ctr">
              <a:lnSpc>
                <a:spcPct val="80000"/>
              </a:lnSpc>
              <a:spcBef>
                <a:spcPct val="20000"/>
              </a:spcBef>
              <a:buClr>
                <a:schemeClr val="accent1"/>
              </a:buClr>
              <a:buSzPct val="70000"/>
              <a:buFont typeface="Wingdings" pitchFamily="2" charset="2"/>
              <a:buNone/>
            </a:pPr>
            <a:r>
              <a:rPr lang="tr-TR" b="0">
                <a:latin typeface="Arial" pitchFamily="34" charset="0"/>
              </a:rPr>
              <a:t>Crystal lattice and </a:t>
            </a:r>
          </a:p>
          <a:p>
            <a:pPr marL="447675" indent="-447675" algn="ctr">
              <a:lnSpc>
                <a:spcPct val="80000"/>
              </a:lnSpc>
              <a:spcBef>
                <a:spcPct val="20000"/>
              </a:spcBef>
              <a:buClr>
                <a:schemeClr val="accent1"/>
              </a:buClr>
              <a:buSzPct val="70000"/>
              <a:buFont typeface="Wingdings" pitchFamily="2" charset="2"/>
              <a:buNone/>
            </a:pPr>
            <a:r>
              <a:rPr lang="tr-TR" b="0">
                <a:latin typeface="Arial" pitchFamily="34" charset="0"/>
              </a:rPr>
              <a:t>structure of  Platinum</a:t>
            </a:r>
          </a:p>
        </p:txBody>
      </p:sp>
      <p:sp>
        <p:nvSpPr>
          <p:cNvPr id="21" name="Rectangle 15"/>
          <p:cNvSpPr>
            <a:spLocks noChangeArrowheads="1"/>
          </p:cNvSpPr>
          <p:nvPr/>
        </p:nvSpPr>
        <p:spPr bwMode="auto">
          <a:xfrm>
            <a:off x="2765425" y="6497638"/>
            <a:ext cx="3168650" cy="512762"/>
          </a:xfrm>
          <a:prstGeom prst="rect">
            <a:avLst/>
          </a:prstGeom>
          <a:noFill/>
          <a:ln w="9525">
            <a:noFill/>
            <a:miter lim="800000"/>
            <a:headEnd/>
            <a:tailEnd/>
          </a:ln>
        </p:spPr>
        <p:txBody>
          <a:bodyPr/>
          <a:lstStyle/>
          <a:p>
            <a:pPr marL="447675" indent="-447675" algn="just">
              <a:lnSpc>
                <a:spcPct val="90000"/>
              </a:lnSpc>
              <a:spcBef>
                <a:spcPct val="20000"/>
              </a:spcBef>
              <a:buClr>
                <a:schemeClr val="accent1"/>
              </a:buClr>
              <a:buSzPct val="70000"/>
              <a:buFont typeface="Wingdings" pitchFamily="2" charset="2"/>
              <a:buNone/>
            </a:pPr>
            <a:r>
              <a:rPr lang="tr-TR" sz="1400">
                <a:latin typeface="Arial" pitchFamily="34" charset="0"/>
              </a:rPr>
              <a:t>(</a:t>
            </a:r>
            <a:r>
              <a:rPr lang="en-US" sz="1400">
                <a:latin typeface="Arial" pitchFamily="34" charset="0"/>
              </a:rPr>
              <a:t>scanning tunneling microscope</a:t>
            </a:r>
            <a:r>
              <a:rPr lang="tr-TR" sz="1400">
                <a:latin typeface="Arial" pitchFamily="34" charset="0"/>
              </a:rPr>
              <a:t>)</a:t>
            </a:r>
            <a:endParaRPr lang="tr-TR" sz="1400" b="0">
              <a:latin typeface="Arial" pitchFamily="34" charset="0"/>
            </a:endParaRPr>
          </a:p>
        </p:txBody>
      </p:sp>
    </p:spTree>
    <p:extLst>
      <p:ext uri="{BB962C8B-B14F-4D97-AF65-F5344CB8AC3E}">
        <p14:creationId xmlns:p14="http://schemas.microsoft.com/office/powerpoint/2010/main" val="41257345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35465" y="3424881"/>
            <a:ext cx="8831263" cy="3325813"/>
            <a:chOff x="0" y="1516"/>
            <a:chExt cx="5563" cy="2095"/>
          </a:xfrm>
        </p:grpSpPr>
        <p:pic>
          <p:nvPicPr>
            <p:cNvPr id="37895" name="Picture 5" descr="mc_atom_bkgrd"/>
            <p:cNvPicPr>
              <a:picLocks noChangeAspect="1" noChangeArrowheads="1"/>
            </p:cNvPicPr>
            <p:nvPr/>
          </p:nvPicPr>
          <p:blipFill>
            <a:blip r:embed="rId3">
              <a:lum bright="-24000" contrast="42000"/>
            </a:blip>
            <a:srcRect l="-1448" t="16992" r="5116" b="11589"/>
            <a:stretch>
              <a:fillRect/>
            </a:stretch>
          </p:blipFill>
          <p:spPr bwMode="auto">
            <a:xfrm>
              <a:off x="2701" y="1602"/>
              <a:ext cx="2862" cy="2009"/>
            </a:xfrm>
            <a:prstGeom prst="rect">
              <a:avLst/>
            </a:prstGeom>
            <a:noFill/>
            <a:ln w="9525">
              <a:noFill/>
              <a:miter lim="800000"/>
              <a:headEnd/>
              <a:tailEnd/>
            </a:ln>
          </p:spPr>
        </p:pic>
        <p:pic>
          <p:nvPicPr>
            <p:cNvPr id="37896" name="Picture 6" descr="mc_atom_bkgrd"/>
            <p:cNvPicPr>
              <a:picLocks noChangeAspect="1" noChangeArrowheads="1"/>
            </p:cNvPicPr>
            <p:nvPr/>
          </p:nvPicPr>
          <p:blipFill>
            <a:blip r:embed="rId3">
              <a:lum bright="-24000" contrast="42000"/>
            </a:blip>
            <a:srcRect t="16992" r="5452" b="10843"/>
            <a:stretch>
              <a:fillRect/>
            </a:stretch>
          </p:blipFill>
          <p:spPr bwMode="auto">
            <a:xfrm>
              <a:off x="0" y="1516"/>
              <a:ext cx="2809" cy="2030"/>
            </a:xfrm>
            <a:prstGeom prst="rect">
              <a:avLst/>
            </a:prstGeom>
            <a:noFill/>
            <a:ln w="9525">
              <a:noFill/>
              <a:miter lim="800000"/>
              <a:headEnd/>
              <a:tailEnd/>
            </a:ln>
          </p:spPr>
        </p:pic>
      </p:grpSp>
      <p:sp>
        <p:nvSpPr>
          <p:cNvPr id="37893" name="Rectangle 2"/>
          <p:cNvSpPr>
            <a:spLocks noGrp="1" noChangeArrowheads="1"/>
          </p:cNvSpPr>
          <p:nvPr>
            <p:ph type="title"/>
          </p:nvPr>
        </p:nvSpPr>
        <p:spPr>
          <a:xfrm>
            <a:off x="465667" y="85197"/>
            <a:ext cx="8229600" cy="1401762"/>
          </a:xfrm>
        </p:spPr>
        <p:txBody>
          <a:bodyPr>
            <a:normAutofit/>
          </a:bodyPr>
          <a:lstStyle/>
          <a:p>
            <a:pPr eaLnBrk="1" hangingPunct="1"/>
            <a:r>
              <a:rPr lang="en-US" sz="3600" u="sng" dirty="0">
                <a:latin typeface="Verdana" pitchFamily="34" charset="0"/>
              </a:rPr>
              <a:t>Structure of Solids</a:t>
            </a:r>
            <a:br>
              <a:rPr lang="en-US" sz="3600" dirty="0">
                <a:latin typeface="Verdana" pitchFamily="34" charset="0"/>
              </a:rPr>
            </a:br>
            <a:r>
              <a:rPr lang="en-US" sz="3600" dirty="0">
                <a:latin typeface="Verdana" pitchFamily="34" charset="0"/>
              </a:rPr>
              <a:t>Objectives</a:t>
            </a:r>
          </a:p>
        </p:txBody>
      </p:sp>
      <p:sp>
        <p:nvSpPr>
          <p:cNvPr id="293891" name="Rectangle 3"/>
          <p:cNvSpPr>
            <a:spLocks noGrp="1" noChangeArrowheads="1"/>
          </p:cNvSpPr>
          <p:nvPr>
            <p:ph type="body" idx="4294967295"/>
          </p:nvPr>
        </p:nvSpPr>
        <p:spPr>
          <a:xfrm>
            <a:off x="177272" y="2241051"/>
            <a:ext cx="8966728" cy="4043362"/>
          </a:xfrm>
        </p:spPr>
        <p:txBody>
          <a:bodyPr>
            <a:noAutofit/>
          </a:bodyPr>
          <a:lstStyle/>
          <a:p>
            <a:pPr eaLnBrk="1" hangingPunct="1">
              <a:buFont typeface="Wingdings" pitchFamily="2" charset="2"/>
              <a:buNone/>
            </a:pPr>
            <a:r>
              <a:rPr lang="en-US" dirty="0">
                <a:latin typeface="+mj-lt"/>
              </a:rPr>
              <a:t>By the end of the next two classes you should be able to:</a:t>
            </a:r>
          </a:p>
          <a:p>
            <a:pPr eaLnBrk="1" hangingPunct="1"/>
            <a:r>
              <a:rPr lang="en-US" sz="3600" dirty="0">
                <a:latin typeface="+mj-lt"/>
              </a:rPr>
              <a:t>Identify a </a:t>
            </a:r>
            <a:r>
              <a:rPr lang="en-US" sz="3600" dirty="0">
                <a:solidFill>
                  <a:srgbClr val="C00000"/>
                </a:solidFill>
                <a:latin typeface="+mj-lt"/>
              </a:rPr>
              <a:t>unit cell </a:t>
            </a:r>
            <a:r>
              <a:rPr lang="en-US" sz="3600" dirty="0">
                <a:latin typeface="+mj-lt"/>
              </a:rPr>
              <a:t>in a symmetrical pattern</a:t>
            </a:r>
          </a:p>
          <a:p>
            <a:pPr eaLnBrk="1" hangingPunct="1"/>
            <a:r>
              <a:rPr lang="en-US" sz="3600" dirty="0">
                <a:latin typeface="+mj-lt"/>
              </a:rPr>
              <a:t>Identify a </a:t>
            </a:r>
            <a:r>
              <a:rPr lang="en-US" sz="3600" dirty="0">
                <a:solidFill>
                  <a:srgbClr val="C00000"/>
                </a:solidFill>
                <a:latin typeface="+mj-lt"/>
              </a:rPr>
              <a:t>crystal structure </a:t>
            </a:r>
          </a:p>
          <a:p>
            <a:r>
              <a:rPr lang="en-US" sz="3600" dirty="0"/>
              <a:t>Compare </a:t>
            </a:r>
            <a:r>
              <a:rPr lang="en-US" sz="3600" dirty="0">
                <a:solidFill>
                  <a:srgbClr val="C00000"/>
                </a:solidFill>
              </a:rPr>
              <a:t>bcc, </a:t>
            </a:r>
            <a:r>
              <a:rPr lang="en-US" sz="3600" dirty="0" err="1">
                <a:solidFill>
                  <a:srgbClr val="C00000"/>
                </a:solidFill>
              </a:rPr>
              <a:t>fcc</a:t>
            </a:r>
            <a:r>
              <a:rPr lang="en-US" sz="3600" dirty="0"/>
              <a:t> and </a:t>
            </a:r>
            <a:r>
              <a:rPr lang="en-US" sz="3600" dirty="0" err="1">
                <a:solidFill>
                  <a:srgbClr val="C00000"/>
                </a:solidFill>
              </a:rPr>
              <a:t>hcp</a:t>
            </a:r>
            <a:r>
              <a:rPr lang="en-US" sz="3600" dirty="0">
                <a:solidFill>
                  <a:srgbClr val="C00000"/>
                </a:solidFill>
              </a:rPr>
              <a:t> </a:t>
            </a:r>
            <a:r>
              <a:rPr lang="en-US" sz="3600" dirty="0"/>
              <a:t>crystal structures</a:t>
            </a:r>
          </a:p>
          <a:p>
            <a:r>
              <a:rPr lang="en-US" sz="3600" dirty="0"/>
              <a:t>Calculate </a:t>
            </a:r>
            <a:r>
              <a:rPr lang="en-US" sz="3600" dirty="0">
                <a:solidFill>
                  <a:srgbClr val="C00000"/>
                </a:solidFill>
              </a:rPr>
              <a:t>atomic packing factors</a:t>
            </a:r>
          </a:p>
        </p:txBody>
      </p:sp>
    </p:spTree>
    <p:extLst>
      <p:ext uri="{BB962C8B-B14F-4D97-AF65-F5344CB8AC3E}">
        <p14:creationId xmlns:p14="http://schemas.microsoft.com/office/powerpoint/2010/main" val="383829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7864</TotalTime>
  <Words>1791</Words>
  <Application>Microsoft Office PowerPoint</Application>
  <PresentationFormat>On-screen Show (4:3)</PresentationFormat>
  <Paragraphs>179</Paragraphs>
  <Slides>26</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Arial Black</vt:lpstr>
      <vt:lpstr>Calibri</vt:lpstr>
      <vt:lpstr>Verdana</vt:lpstr>
      <vt:lpstr>Wingdings</vt:lpstr>
      <vt:lpstr>Office Theme</vt:lpstr>
      <vt:lpstr>Bitmap Image</vt:lpstr>
      <vt:lpstr>PowerPoint Presentation</vt:lpstr>
      <vt:lpstr>What is the point?</vt:lpstr>
      <vt:lpstr>Chips Act: Rare Bipartisan Agreement It’s so important, the government realizes we have to have it made in America. (cause of inflation in cars)</vt:lpstr>
      <vt:lpstr>Inflation Reduction Act $369 billion in energy security and climate change</vt:lpstr>
      <vt:lpstr>PowerPoint Presentation</vt:lpstr>
      <vt:lpstr>PowerPoint Presentation</vt:lpstr>
      <vt:lpstr>Electrical resistivity of three states of solid matter</vt:lpstr>
      <vt:lpstr>PowerPoint Presentation</vt:lpstr>
      <vt:lpstr>Structure of Solids Objectives</vt:lpstr>
      <vt:lpstr>PowerPoint Presentation</vt:lpstr>
      <vt:lpstr>PowerPoint Presentation</vt:lpstr>
      <vt:lpstr>PowerPoint Presentation</vt:lpstr>
      <vt:lpstr>Crystal Structure =Lattice +Basis</vt:lpstr>
      <vt:lpstr>Crystal Structure =Lattice +Basis</vt:lpstr>
      <vt:lpstr>Defining lattice points and unit cells (will help us better understand vectors)</vt:lpstr>
      <vt:lpstr>Defining lattice points (will us better understand vectors)</vt:lpstr>
      <vt:lpstr>Defining a lattice means writing lattice vectors</vt:lpstr>
      <vt:lpstr>Unit Cell in 2D</vt:lpstr>
      <vt:lpstr>2D Unit Cell example -(NaCl)</vt:lpstr>
      <vt:lpstr>Is this the minimum 2D unit cell size? Where would the lattice points be?</vt:lpstr>
      <vt:lpstr>Choice of origin is arbitrary - lattice points need not be atoms - but unit cell size should always be the same.</vt:lpstr>
      <vt:lpstr>This is also a unit cell -  it doesn’t matter if you start from Na or Cl</vt:lpstr>
      <vt:lpstr>- or if you don’t start from an atom</vt:lpstr>
      <vt:lpstr>Crystal structure</vt:lpstr>
      <vt:lpstr>At each one of the circles in these cubes is a polonium atom. Fully define the crystal structure. </vt:lpstr>
      <vt:lpstr>Identifying the Lattice Parameters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Solids</dc:title>
  <dc:creator>MBE metal</dc:creator>
  <cp:lastModifiedBy>Mikel Holcomb</cp:lastModifiedBy>
  <cp:revision>314</cp:revision>
  <dcterms:created xsi:type="dcterms:W3CDTF">2010-08-31T11:45:17Z</dcterms:created>
  <dcterms:modified xsi:type="dcterms:W3CDTF">2022-08-19T17:17:41Z</dcterms:modified>
</cp:coreProperties>
</file>